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1" r:id="rId1"/>
  </p:sldMasterIdLst>
  <p:notesMasterIdLst>
    <p:notesMasterId r:id="rId29"/>
  </p:notesMasterIdLst>
  <p:sldIdLst>
    <p:sldId id="507" r:id="rId2"/>
    <p:sldId id="263" r:id="rId3"/>
    <p:sldId id="264" r:id="rId4"/>
    <p:sldId id="261" r:id="rId5"/>
    <p:sldId id="265" r:id="rId6"/>
    <p:sldId id="266" r:id="rId7"/>
    <p:sldId id="508" r:id="rId8"/>
    <p:sldId id="509" r:id="rId9"/>
    <p:sldId id="510" r:id="rId10"/>
    <p:sldId id="511" r:id="rId11"/>
    <p:sldId id="512" r:id="rId12"/>
    <p:sldId id="513" r:id="rId13"/>
    <p:sldId id="514" r:id="rId14"/>
    <p:sldId id="515" r:id="rId15"/>
    <p:sldId id="516" r:id="rId16"/>
    <p:sldId id="517" r:id="rId17"/>
    <p:sldId id="518" r:id="rId18"/>
    <p:sldId id="519" r:id="rId19"/>
    <p:sldId id="520" r:id="rId20"/>
    <p:sldId id="521" r:id="rId21"/>
    <p:sldId id="281" r:id="rId22"/>
    <p:sldId id="282" r:id="rId23"/>
    <p:sldId id="283" r:id="rId24"/>
    <p:sldId id="522" r:id="rId25"/>
    <p:sldId id="524" r:id="rId26"/>
    <p:sldId id="523" r:id="rId27"/>
    <p:sldId id="526" r:id="rId2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>
      <p:cViewPr varScale="1">
        <p:scale>
          <a:sx n="82" d="100"/>
          <a:sy n="82" d="100"/>
        </p:scale>
        <p:origin x="682" y="6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9F2034-E5CF-486F-895E-70D3F4215E05}" type="datetimeFigureOut">
              <a:rPr lang="zh-TW" altLang="en-US" smtClean="0"/>
              <a:t>2020/6/9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9F895D-73D0-4B49-9D2A-DD1AB342C34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010150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9F895D-73D0-4B49-9D2A-DD1AB342C34C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952325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bg>
      <p:bgPr>
        <a:blipFill dpi="0" rotWithShape="1">
          <a:blip r:embed="rId2" cstate="screen">
            <a:alphaModFix amt="85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700808"/>
            <a:ext cx="9144000" cy="1470025"/>
          </a:xfrm>
          <a:solidFill>
            <a:srgbClr val="FFFFFF">
              <a:alpha val="80000"/>
            </a:srgbClr>
          </a:solidFill>
        </p:spPr>
        <p:txBody>
          <a:bodyPr/>
          <a:lstStyle>
            <a:lvl1pPr algn="ctr">
              <a:defRPr b="1">
                <a:solidFill>
                  <a:schemeClr val="tx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87167"/>
            <a:ext cx="6400800" cy="1974081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4000" b="1" cap="none" spc="0" baseline="0">
                <a:ln w="10160">
                  <a:solidFill>
                    <a:srgbClr val="C00000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ea typeface="標楷體" panose="03000509000000000000" pitchFamily="65" charset="-12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B8DA81-2CE5-4D5B-82F9-43B7DBC78F32}" type="datetime1">
              <a:rPr lang="en-GB" altLang="zh-TW" smtClean="0"/>
              <a:t>09/06/2020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10</a:t>
            </a:r>
            <a:r>
              <a:rPr lang="zh-TW" altLang="en-US"/>
              <a:t>章  質點系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‹#›</a:t>
            </a:fld>
            <a:endParaRPr lang="en-GB"/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D030F321-9F8E-4C28-AEDC-DF0E2C52044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3441" y="6397413"/>
            <a:ext cx="1197192" cy="412825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2870A37F-FD5A-4C96-A667-E34D75473DDF}"/>
              </a:ext>
            </a:extLst>
          </p:cNvPr>
          <p:cNvSpPr/>
          <p:nvPr/>
        </p:nvSpPr>
        <p:spPr>
          <a:xfrm>
            <a:off x="1693177" y="6390593"/>
            <a:ext cx="61744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b="1" cap="none" spc="0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本內容僅供授課使用，禁止提供網路下載、重製或翻印。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53F494F2-B74A-4071-A33A-F9B827DB351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3441" y="6397413"/>
            <a:ext cx="1197192" cy="412825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1D47A96D-7A1B-44DD-AB8B-CC51F1C1CC0A}"/>
              </a:ext>
            </a:extLst>
          </p:cNvPr>
          <p:cNvSpPr/>
          <p:nvPr userDrawn="1"/>
        </p:nvSpPr>
        <p:spPr>
          <a:xfrm>
            <a:off x="1693177" y="6390593"/>
            <a:ext cx="61744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b="1" cap="none" spc="0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本內容僅供授課使用，禁止提供網路下載、重製或翻印。</a:t>
            </a:r>
          </a:p>
        </p:txBody>
      </p:sp>
    </p:spTree>
    <p:extLst>
      <p:ext uri="{BB962C8B-B14F-4D97-AF65-F5344CB8AC3E}">
        <p14:creationId xmlns:p14="http://schemas.microsoft.com/office/powerpoint/2010/main" val="16031914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7EA651-B4AE-41E7-9E47-E0F9B42DDA7D}" type="datetime1">
              <a:rPr lang="en-GB" altLang="zh-TW" smtClean="0"/>
              <a:t>09/06/2020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10</a:t>
            </a:r>
            <a:r>
              <a:rPr lang="zh-TW" altLang="en-US"/>
              <a:t>章  質點系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7364196"/>
      </p:ext>
    </p:extLst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153A67-7F98-4D91-9A97-576908F11569}" type="datetime1">
              <a:rPr lang="en-GB" altLang="zh-TW" smtClean="0"/>
              <a:t>09/06/2020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10</a:t>
            </a:r>
            <a:r>
              <a:rPr lang="zh-TW" altLang="en-US"/>
              <a:t>章  質點系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85819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68FF42-615B-4B82-A8A4-1E9CEE8FF224}" type="datetime1">
              <a:rPr lang="en-GB" altLang="zh-TW" smtClean="0"/>
              <a:t>09/06/2020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10</a:t>
            </a:r>
            <a:r>
              <a:rPr lang="zh-TW" altLang="en-US"/>
              <a:t>章  質點系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81270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chemeClr val="bg1">
              <a:alpha val="90000"/>
            </a:schemeClr>
          </a:solidFill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7EA651-B4AE-41E7-9E47-E0F9B42DDA7D}" type="datetime1">
              <a:rPr lang="en-GB" altLang="zh-TW" smtClean="0"/>
              <a:t>09/06/2020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10</a:t>
            </a:r>
            <a:r>
              <a:rPr lang="zh-TW" altLang="en-US"/>
              <a:t>章  質點系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5541567"/>
      </p:ext>
    </p:extLst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例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562869"/>
            <a:ext cx="7772400" cy="786011"/>
          </a:xfrm>
        </p:spPr>
        <p:txBody>
          <a:bodyPr anchor="t"/>
          <a:lstStyle>
            <a:lvl1pPr algn="l">
              <a:defRPr sz="4000" b="1" cap="all">
                <a:solidFill>
                  <a:schemeClr val="accent6"/>
                </a:solidFill>
                <a:effectLst/>
              </a:defRPr>
            </a:lvl1pPr>
          </a:lstStyle>
          <a:p>
            <a:r>
              <a:rPr lang="zh-TW" altLang="en-US"/>
              <a:t>按一下以編輯母片標題樣式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722313" y="2492896"/>
            <a:ext cx="7772400" cy="3744416"/>
          </a:xfrm>
          <a:noFill/>
        </p:spPr>
        <p:txBody>
          <a:bodyPr anchor="t" anchorCtr="0">
            <a:normAutofit/>
          </a:bodyPr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94BC7-1258-4F6C-A766-91B4A119D438}" type="datetime1">
              <a:rPr lang="en-GB" altLang="zh-TW" smtClean="0"/>
              <a:t>09/06/2020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10</a:t>
            </a:r>
            <a:r>
              <a:rPr lang="zh-TW" altLang="en-US"/>
              <a:t>章  質點系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49059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練習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562869"/>
            <a:ext cx="7772400" cy="786011"/>
          </a:xfrm>
        </p:spPr>
        <p:txBody>
          <a:bodyPr anchor="t"/>
          <a:lstStyle>
            <a:lvl1pPr algn="l">
              <a:defRPr sz="4000" b="1" cap="all">
                <a:solidFill>
                  <a:schemeClr val="accent3"/>
                </a:solidFill>
                <a:effectLst/>
              </a:defRPr>
            </a:lvl1pPr>
          </a:lstStyle>
          <a:p>
            <a:r>
              <a:rPr lang="zh-TW" altLang="en-US"/>
              <a:t>按一下以編輯母片標題樣式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722313" y="2492896"/>
            <a:ext cx="7772400" cy="3744416"/>
          </a:xfrm>
          <a:noFill/>
        </p:spPr>
        <p:txBody>
          <a:bodyPr anchor="t" anchorCtr="0">
            <a:normAutofit/>
          </a:bodyPr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1E97B-5BC0-4A7E-BE19-FE8994467489}" type="datetime1">
              <a:rPr lang="en-GB" altLang="zh-TW" smtClean="0"/>
              <a:t>09/06/2020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10</a:t>
            </a:r>
            <a:r>
              <a:rPr lang="zh-TW" altLang="en-US"/>
              <a:t>章  質點系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15166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40768"/>
            <a:ext cx="4038600" cy="504056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40768"/>
            <a:ext cx="4038600" cy="504056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7EA651-B4AE-41E7-9E47-E0F9B42DDA7D}" type="datetime1">
              <a:rPr lang="en-GB" altLang="zh-TW" smtClean="0"/>
              <a:t>09/06/2020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10</a:t>
            </a:r>
            <a:r>
              <a:rPr lang="zh-TW" altLang="en-US"/>
              <a:t>章  質點系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3125722"/>
      </p:ext>
    </p:extLst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7EA651-B4AE-41E7-9E47-E0F9B42DDA7D}" type="datetime1">
              <a:rPr lang="en-GB" altLang="zh-TW" smtClean="0"/>
              <a:t>09/06/2020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10</a:t>
            </a:r>
            <a:r>
              <a:rPr lang="zh-TW" altLang="en-US"/>
              <a:t>章  質點系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7319039"/>
      </p:ext>
    </p:extLst>
  </p:cSld>
  <p:clrMapOvr>
    <a:masterClrMapping/>
  </p:clrMapOvr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6B37B-9F44-4393-861F-F331F18D97B3}" type="datetime1">
              <a:rPr lang="en-GB" altLang="zh-TW" smtClean="0"/>
              <a:t>09/06/2020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10</a:t>
            </a:r>
            <a:r>
              <a:rPr lang="zh-TW" altLang="en-US"/>
              <a:t>章  質點系</a:t>
            </a: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58209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189FCA-BBB0-4208-BCE1-FE478D5CF2DD}" type="datetime1">
              <a:rPr lang="en-GB" altLang="zh-TW" smtClean="0"/>
              <a:t>09/06/2020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10</a:t>
            </a:r>
            <a:r>
              <a:rPr lang="zh-TW" altLang="en-US"/>
              <a:t>章  質點系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777388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7EA651-B4AE-41E7-9E47-E0F9B42DDA7D}" type="datetime1">
              <a:rPr lang="en-GB" altLang="zh-TW" smtClean="0"/>
              <a:t>09/06/2020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10</a:t>
            </a:r>
            <a:r>
              <a:rPr lang="zh-TW" altLang="en-US"/>
              <a:t>章  質點系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321131"/>
      </p:ext>
    </p:extLst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3E4EA4B9-35B9-40E5-95AA-90241BA1F8D5}"/>
              </a:ext>
            </a:extLst>
          </p:cNvPr>
          <p:cNvSpPr/>
          <p:nvPr/>
        </p:nvSpPr>
        <p:spPr>
          <a:xfrm>
            <a:off x="0" y="0"/>
            <a:ext cx="8028384" cy="126876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TW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40768"/>
            <a:ext cx="8229600" cy="5015582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666874" y="6381328"/>
            <a:ext cx="139295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>
                <a:solidFill>
                  <a:schemeClr val="tx1"/>
                </a:solidFill>
              </a:defRPr>
            </a:lvl1pPr>
          </a:lstStyle>
          <a:p>
            <a:fld id="{E97EA651-B4AE-41E7-9E47-E0F9B42DDA7D}" type="datetime1">
              <a:rPr lang="en-GB" altLang="zh-TW" smtClean="0"/>
              <a:t>09/06/2020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81328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/>
                </a:solidFill>
              </a:defRPr>
            </a:lvl1pPr>
          </a:lstStyle>
          <a:p>
            <a:r>
              <a:rPr lang="zh-TW" altLang="en-US"/>
              <a:t>第</a:t>
            </a:r>
            <a:r>
              <a:rPr lang="en-US" altLang="zh-TW"/>
              <a:t>10</a:t>
            </a:r>
            <a:r>
              <a:rPr lang="zh-TW" altLang="en-US"/>
              <a:t>章  質點系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8132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/>
                </a:solidFill>
              </a:defRPr>
            </a:lvl1pPr>
          </a:lstStyle>
          <a:p>
            <a:fld id="{FFF700D2-071F-440E-A3FF-180D34BA4EC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ED0F328F-BF98-4ECF-A569-D2B5D757F7D0}"/>
              </a:ext>
            </a:extLst>
          </p:cNvPr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200" y="6397413"/>
            <a:ext cx="1209675" cy="412825"/>
          </a:xfrm>
          <a:prstGeom prst="rect">
            <a:avLst/>
          </a:prstGeom>
        </p:spPr>
      </p:pic>
      <p:pic>
        <p:nvPicPr>
          <p:cNvPr id="11" name="圖片 10" descr="一張含有 室外, 建築物, 大, 水 的圖片&#10;&#10;自動產生的描述">
            <a:extLst>
              <a:ext uri="{FF2B5EF4-FFF2-40B4-BE49-F238E27FC236}">
                <a16:creationId xmlns:a16="http://schemas.microsoft.com/office/drawing/2014/main" id="{10B2163E-9017-46C6-B86D-E18E6765BB17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514" r="21283"/>
          <a:stretch/>
        </p:blipFill>
        <p:spPr>
          <a:xfrm>
            <a:off x="7956376" y="-7385"/>
            <a:ext cx="1187624" cy="126876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30622"/>
            <a:ext cx="8229600" cy="994122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241257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b="1" kern="1200" baseline="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Times New Roman" panose="02020603050405020304" pitchFamily="18" charset="0"/>
          <a:ea typeface="標楷體" panose="03000509000000000000" pitchFamily="65" charset="-120"/>
          <a:cs typeface="+mj-cs"/>
        </a:defRPr>
      </a:lvl1pPr>
    </p:titleStyle>
    <p:bodyStyle>
      <a:lvl1pPr marL="342900" indent="-342900" algn="l" defTabSz="914400" rtl="0" eaLnBrk="1" latinLnBrk="0" hangingPunct="1">
        <a:lnSpc>
          <a:spcPts val="35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Ø"/>
        <a:defRPr sz="28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1pPr>
      <a:lvl2pPr marL="742950" indent="-285750" algn="l" defTabSz="914400" rtl="0" eaLnBrk="1" latinLnBrk="0" hangingPunct="1">
        <a:lnSpc>
          <a:spcPts val="3500"/>
        </a:lnSpc>
        <a:spcBef>
          <a:spcPts val="600"/>
        </a:spcBef>
        <a:spcAft>
          <a:spcPts val="600"/>
        </a:spcAft>
        <a:buFont typeface="Times New Roman" panose="02020603050405020304" pitchFamily="18" charset="0"/>
        <a:buChar char="‣"/>
        <a:defRPr sz="28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2pPr>
      <a:lvl3pPr marL="1143000" indent="-228600" algn="l" defTabSz="914400" rtl="0" eaLnBrk="1" latinLnBrk="0" hangingPunct="1">
        <a:lnSpc>
          <a:spcPts val="3500"/>
        </a:lnSpc>
        <a:spcBef>
          <a:spcPts val="600"/>
        </a:spcBef>
        <a:spcAft>
          <a:spcPts val="600"/>
        </a:spcAft>
        <a:buFont typeface="Arial" pitchFamily="34" charset="0"/>
        <a:buChar char="•"/>
        <a:defRPr sz="24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3pPr>
      <a:lvl4pPr marL="1600200" indent="-228600" algn="l" defTabSz="914400" rtl="0" eaLnBrk="1" latinLnBrk="0" hangingPunct="1">
        <a:lnSpc>
          <a:spcPts val="3500"/>
        </a:lnSpc>
        <a:spcBef>
          <a:spcPts val="600"/>
        </a:spcBef>
        <a:spcAft>
          <a:spcPts val="600"/>
        </a:spcAft>
        <a:buFont typeface="Arial" pitchFamily="34" charset="0"/>
        <a:buChar char="–"/>
        <a:defRPr sz="20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4pPr>
      <a:lvl5pPr marL="2057400" indent="-228600" algn="l" defTabSz="914400" rtl="0" eaLnBrk="1" latinLnBrk="0" hangingPunct="1">
        <a:lnSpc>
          <a:spcPts val="3500"/>
        </a:lnSpc>
        <a:spcBef>
          <a:spcPts val="600"/>
        </a:spcBef>
        <a:spcAft>
          <a:spcPts val="600"/>
        </a:spcAft>
        <a:buFont typeface="Arial" pitchFamily="34" charset="0"/>
        <a:buChar char="»"/>
        <a:defRPr sz="20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&#20363;&#38988;10.1.pdf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&#20363;&#38988;10.2.pdf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&#20363;&#38988;10.3.pdf" TargetMode="Externa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hyperlink" Target="&#20363;&#38988;10.4.pdf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&#20363;&#38988;10.5.pdf" TargetMode="Externa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&#20363;&#38988;10.6.pdf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338E167-C255-48B7-BDC0-5A0D473CE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F9B30F0-252E-4F9E-AAF6-98D20D05F3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504362"/>
            <a:ext cx="8229600" cy="3851987"/>
          </a:xfrm>
        </p:spPr>
        <p:txBody>
          <a:bodyPr/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zh-TW" altLang="en-US" dirty="0">
                <a:solidFill>
                  <a:prstClr val="black"/>
                </a:solidFill>
              </a:rPr>
              <a:t>本教學投影片係屬教科書著作之延伸，亦受著作權法之保護。</a:t>
            </a:r>
            <a:endParaRPr lang="en-US" altLang="zh-TW" dirty="0">
              <a:solidFill>
                <a:prstClr val="black"/>
              </a:solidFill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endParaRPr lang="en-US" altLang="zh-TW" dirty="0">
              <a:solidFill>
                <a:prstClr val="black"/>
              </a:solidFill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zh-TW" altLang="en-US" dirty="0">
                <a:solidFill>
                  <a:prstClr val="black"/>
                </a:solidFill>
              </a:rPr>
              <a:t>請依出版社授權使用規範利用本教學資源，非經授權許可不得以影印、拷貝、列印等方法進行重製，亦不得改作、公開展示著作內容，亦請勿對第三人公開傳輸、散布。</a:t>
            </a:r>
            <a:endParaRPr lang="zh-TW" altLang="en-US" dirty="0"/>
          </a:p>
        </p:txBody>
      </p:sp>
      <p:sp>
        <p:nvSpPr>
          <p:cNvPr id="7" name="頁尾版面配置區 6">
            <a:extLst>
              <a:ext uri="{FF2B5EF4-FFF2-40B4-BE49-F238E27FC236}">
                <a16:creationId xmlns:a16="http://schemas.microsoft.com/office/drawing/2014/main" id="{CF488463-771C-4E2C-A96B-D6D4C6BAEB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10</a:t>
            </a:r>
            <a:r>
              <a:rPr lang="zh-TW" altLang="en-US"/>
              <a:t>章  質點系</a:t>
            </a:r>
            <a:endParaRPr lang="en-GB"/>
          </a:p>
        </p:txBody>
      </p:sp>
      <p:sp>
        <p:nvSpPr>
          <p:cNvPr id="8" name="投影片編號版面配置區 7">
            <a:extLst>
              <a:ext uri="{FF2B5EF4-FFF2-40B4-BE49-F238E27FC236}">
                <a16:creationId xmlns:a16="http://schemas.microsoft.com/office/drawing/2014/main" id="{53CBDB13-F0A3-46ED-9413-FAEF6C305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1</a:t>
            </a:fld>
            <a:endParaRPr lang="en-GB"/>
          </a:p>
        </p:txBody>
      </p:sp>
      <p:pic>
        <p:nvPicPr>
          <p:cNvPr id="6" name="圖片 4">
            <a:extLst>
              <a:ext uri="{FF2B5EF4-FFF2-40B4-BE49-F238E27FC236}">
                <a16:creationId xmlns:a16="http://schemas.microsoft.com/office/drawing/2014/main" id="{F7F299D7-567D-4752-B1DC-293FF2FDF8B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315790"/>
            <a:ext cx="3711633" cy="997527"/>
          </a:xfrm>
          <a:prstGeom prst="rect">
            <a:avLst/>
          </a:prstGeom>
          <a:solidFill>
            <a:schemeClr val="bg1">
              <a:alpha val="90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4521683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4DD9491-1952-465A-8A2C-86E928E86F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10.1 </a:t>
            </a:r>
            <a:r>
              <a:rPr lang="zh-TW" altLang="en-US" dirty="0"/>
              <a:t>質心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1B3324F-9DD2-49CD-95AD-EEC05318A4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b="1" dirty="0">
                <a:solidFill>
                  <a:srgbClr val="0070C0"/>
                </a:solidFill>
              </a:rPr>
              <a:t>通常，一個形狀對稱的物體，質心位置可以由觀察而獲得。</a:t>
            </a:r>
            <a:r>
              <a:rPr lang="zh-TW" altLang="en-US" dirty="0"/>
              <a:t>如圖 </a:t>
            </a:r>
            <a:r>
              <a:rPr lang="en-US" altLang="zh-TW" dirty="0"/>
              <a:t>10.3 </a:t>
            </a:r>
            <a:r>
              <a:rPr lang="zh-TW" altLang="en-US" dirty="0"/>
              <a:t>中所示之矩形平板，我們可以將它細分成一些平行於 </a:t>
            </a:r>
            <a:r>
              <a:rPr lang="en-US" altLang="zh-TW" i="1" dirty="0"/>
              <a:t>y </a:t>
            </a:r>
            <a:r>
              <a:rPr lang="zh-TW" altLang="en-US" dirty="0"/>
              <a:t>軸的長條，對於每一條在 </a:t>
            </a:r>
            <a:r>
              <a:rPr lang="en-US" altLang="zh-TW" dirty="0"/>
              <a:t>+</a:t>
            </a:r>
            <a:r>
              <a:rPr lang="en-US" altLang="zh-TW" i="1" dirty="0"/>
              <a:t>x</a:t>
            </a:r>
            <a:r>
              <a:rPr lang="en-US" altLang="zh-TW" dirty="0"/>
              <a:t> </a:t>
            </a:r>
            <a:r>
              <a:rPr lang="zh-TW" altLang="en-US" dirty="0"/>
              <a:t>位置的長條，均可找到另一條位在 −</a:t>
            </a:r>
            <a:r>
              <a:rPr lang="en-US" altLang="zh-TW" i="1" dirty="0"/>
              <a:t>x</a:t>
            </a:r>
            <a:r>
              <a:rPr lang="en-US" altLang="zh-TW" dirty="0"/>
              <a:t> </a:t>
            </a:r>
            <a:r>
              <a:rPr lang="zh-TW" altLang="en-US" dirty="0"/>
              <a:t>處的長條跟它相對應。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FC819315-A7E5-4E38-947B-2970B43B84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10</a:t>
            </a:r>
            <a:r>
              <a:rPr lang="zh-TW" altLang="en-US"/>
              <a:t>章  質點系</a:t>
            </a:r>
            <a:endParaRPr lang="en-GB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4A1848E-752A-4AE4-B4CD-85750FA1E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pPr/>
              <a:t>10</a:t>
            </a:fld>
            <a:endParaRPr lang="en-GB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9FA49F88-A1FF-40FC-A8F8-49F823B889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3850" y="3344545"/>
            <a:ext cx="3771900" cy="3011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2191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標題 9">
            <a:extLst>
              <a:ext uri="{FF2B5EF4-FFF2-40B4-BE49-F238E27FC236}">
                <a16:creationId xmlns:a16="http://schemas.microsoft.com/office/drawing/2014/main" id="{1D1076A7-461C-4F80-A338-55F35CCE7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10.1 </a:t>
            </a:r>
            <a:r>
              <a:rPr lang="zh-TW" altLang="en-US" dirty="0"/>
              <a:t>質心</a:t>
            </a:r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07EE936A-8ADC-4603-9140-CF8112364A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40768"/>
            <a:ext cx="5562600" cy="5015582"/>
          </a:xfrm>
        </p:spPr>
        <p:txBody>
          <a:bodyPr>
            <a:normAutofit fontScale="92500"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zh-TW" altLang="en-US" dirty="0"/>
              <a:t>同理，</a:t>
            </a:r>
            <a:r>
              <a:rPr lang="en-US" altLang="zh-TW" i="1" dirty="0" err="1"/>
              <a:t>y</a:t>
            </a:r>
            <a:r>
              <a:rPr lang="en-US" altLang="zh-TW" baseline="-25000" dirty="0" err="1"/>
              <a:t>CM</a:t>
            </a:r>
            <a:r>
              <a:rPr lang="en-US" altLang="zh-TW" dirty="0"/>
              <a:t>  = 0</a:t>
            </a:r>
            <a:r>
              <a:rPr lang="zh-TW" altLang="en-US" dirty="0"/>
              <a:t>，而 </a:t>
            </a:r>
            <a:r>
              <a:rPr lang="en-US" altLang="zh-TW" i="1" dirty="0"/>
              <a:t>x</a:t>
            </a:r>
            <a:r>
              <a:rPr lang="en-US" altLang="zh-TW" dirty="0"/>
              <a:t>  </a:t>
            </a:r>
            <a:r>
              <a:rPr lang="zh-TW" altLang="en-US" dirty="0"/>
              <a:t>軸和 </a:t>
            </a:r>
            <a:r>
              <a:rPr lang="en-US" altLang="zh-TW" i="1" dirty="0"/>
              <a:t>y</a:t>
            </a:r>
            <a:r>
              <a:rPr lang="en-US" altLang="zh-TW" dirty="0"/>
              <a:t>  </a:t>
            </a:r>
            <a:r>
              <a:rPr lang="zh-TW" altLang="en-US" dirty="0"/>
              <a:t>軸便都成為</a:t>
            </a:r>
            <a:r>
              <a:rPr lang="zh-TW" altLang="en-US" b="1" dirty="0">
                <a:solidFill>
                  <a:srgbClr val="C00000"/>
                </a:solidFill>
              </a:rPr>
              <a:t>對稱軸</a:t>
            </a:r>
            <a:r>
              <a:rPr lang="en-US" altLang="zh-TW" dirty="0"/>
              <a:t>(axis of symmetry)</a:t>
            </a:r>
            <a:r>
              <a:rPr lang="zh-TW" altLang="en-US" dirty="0"/>
              <a:t>。</a:t>
            </a:r>
            <a:endParaRPr lang="en-US" altLang="zh-TW" dirty="0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zh-TW" altLang="en-US" dirty="0"/>
              <a:t>圖 </a:t>
            </a:r>
            <a:r>
              <a:rPr lang="en-US" altLang="zh-TW" dirty="0"/>
              <a:t>10.4 </a:t>
            </a:r>
            <a:r>
              <a:rPr lang="zh-TW" altLang="en-US" dirty="0"/>
              <a:t>所示者為一圓柱，其對稱軸即為中心軸。而圖中也顯示該圓柱也存在一個</a:t>
            </a:r>
            <a:r>
              <a:rPr lang="zh-TW" altLang="en-US" b="1" dirty="0">
                <a:solidFill>
                  <a:srgbClr val="C00000"/>
                </a:solidFill>
              </a:rPr>
              <a:t>對稱面</a:t>
            </a:r>
            <a:r>
              <a:rPr lang="en-US" altLang="zh-TW" dirty="0"/>
              <a:t>(plane of symmetry)</a:t>
            </a:r>
            <a:r>
              <a:rPr lang="zh-TW" altLang="en-US" dirty="0"/>
              <a:t>，圓柱的上半部可經由此對稱面映照</a:t>
            </a:r>
            <a:r>
              <a:rPr lang="en-US" altLang="zh-TW" dirty="0"/>
              <a:t>(reflect)</a:t>
            </a:r>
            <a:r>
              <a:rPr lang="zh-TW" altLang="en-US" dirty="0"/>
              <a:t>到下半部去。</a:t>
            </a:r>
            <a:endParaRPr lang="en-US" altLang="zh-TW" dirty="0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zh-TW" altLang="en-US" b="1" dirty="0">
                <a:solidFill>
                  <a:srgbClr val="0070C0"/>
                </a:solidFill>
              </a:rPr>
              <a:t>這種形狀對稱的物體，其質心必是落在對稱軸或對稱面上。另外，質量均勻分布的球體、圓盤或長棒，其質心則是落在幾何中心點上。</a:t>
            </a:r>
            <a:endParaRPr lang="zh-TW" altLang="en-US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AA025554-02FA-43E0-A127-F258F775CB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10</a:t>
            </a:r>
            <a:r>
              <a:rPr lang="zh-TW" altLang="en-US"/>
              <a:t>章  質點系</a:t>
            </a:r>
            <a:endParaRPr lang="en-GB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172BD05-F414-4346-9D7A-550505FBEC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pPr/>
              <a:t>11</a:t>
            </a:fld>
            <a:endParaRPr lang="en-GB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6AEFDEB5-9D1F-4E9E-A654-8BFF834721FC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2"/>
          <a:stretch>
            <a:fillRect/>
          </a:stretch>
        </p:blipFill>
        <p:spPr>
          <a:xfrm>
            <a:off x="5930937" y="1700808"/>
            <a:ext cx="3178175" cy="268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009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303C8080-81CD-4F52-B5C4-3CFCE8DFC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例題 </a:t>
            </a:r>
            <a:r>
              <a:rPr lang="en-US" altLang="zh-TW" dirty="0"/>
              <a:t>10.1</a:t>
            </a:r>
            <a:endParaRPr lang="zh-TW" altLang="en-US" dirty="0"/>
          </a:p>
        </p:txBody>
      </p:sp>
      <p:sp>
        <p:nvSpPr>
          <p:cNvPr id="7" name="文字版面配置區 6">
            <a:extLst>
              <a:ext uri="{FF2B5EF4-FFF2-40B4-BE49-F238E27FC236}">
                <a16:creationId xmlns:a16="http://schemas.microsoft.com/office/drawing/2014/main" id="{CDE80A36-C688-41F4-BE7B-26BFD8F561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2313" y="2492896"/>
            <a:ext cx="4304347" cy="3744416"/>
          </a:xfrm>
        </p:spPr>
        <p:txBody>
          <a:bodyPr/>
          <a:lstStyle/>
          <a:p>
            <a:r>
              <a:rPr lang="zh-TW" altLang="en-US" dirty="0"/>
              <a:t>求出圖</a:t>
            </a:r>
            <a:r>
              <a:rPr lang="en-US" altLang="zh-TW" dirty="0"/>
              <a:t>10.5 </a:t>
            </a:r>
            <a:r>
              <a:rPr lang="zh-TW" altLang="en-US" dirty="0"/>
              <a:t>中四個點質量的質心所在。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8F01A2B7-BA60-4C91-8374-F1C8AA7408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10</a:t>
            </a:r>
            <a:r>
              <a:rPr lang="zh-TW" altLang="en-US"/>
              <a:t>章  質點系</a:t>
            </a:r>
            <a:endParaRPr lang="en-GB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5187C0A-CCC2-4D8F-AF09-E04BF7905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pPr/>
              <a:t>12</a:t>
            </a:fld>
            <a:endParaRPr lang="en-GB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888A0E1F-EDF5-4C91-A599-1488A0C085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6660" y="2276872"/>
            <a:ext cx="3468053" cy="3614738"/>
          </a:xfrm>
          <a:prstGeom prst="rect">
            <a:avLst/>
          </a:prstGeom>
        </p:spPr>
      </p:pic>
      <p:sp>
        <p:nvSpPr>
          <p:cNvPr id="9" name="箭號: 有線條的向右箭號 8">
            <a:hlinkClick r:id="rId3" action="ppaction://hlinkfile"/>
            <a:extLst>
              <a:ext uri="{FF2B5EF4-FFF2-40B4-BE49-F238E27FC236}">
                <a16:creationId xmlns:a16="http://schemas.microsoft.com/office/drawing/2014/main" id="{4355B5F1-A44E-4CC1-8515-2E4B58519888}"/>
              </a:ext>
            </a:extLst>
          </p:cNvPr>
          <p:cNvSpPr/>
          <p:nvPr/>
        </p:nvSpPr>
        <p:spPr>
          <a:xfrm>
            <a:off x="827584" y="3501008"/>
            <a:ext cx="792088" cy="648072"/>
          </a:xfrm>
          <a:prstGeom prst="stripedRightArrow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chemeClr val="bg1"/>
                </a:solidFill>
              </a:rPr>
              <a:t>解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132636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5735A75-3E7D-4CAE-AFC0-BDBDA0103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例題 </a:t>
            </a:r>
            <a:r>
              <a:rPr lang="en-US" altLang="zh-TW" dirty="0"/>
              <a:t>10.2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B345BD7D-C5FA-4C73-B779-294E150AB0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(a) </a:t>
            </a:r>
            <a:r>
              <a:rPr lang="zh-TW" altLang="en-US" dirty="0"/>
              <a:t>圖 </a:t>
            </a:r>
            <a:r>
              <a:rPr lang="en-US" altLang="zh-TW" dirty="0" err="1"/>
              <a:t>10.6a</a:t>
            </a:r>
            <a:r>
              <a:rPr lang="en-US" altLang="zh-TW" dirty="0"/>
              <a:t> </a:t>
            </a:r>
            <a:r>
              <a:rPr lang="zh-TW" altLang="en-US" dirty="0"/>
              <a:t>所示者，乃由均勻之薄片所組成。每一小正方形之邊長均為 </a:t>
            </a:r>
            <a:r>
              <a:rPr lang="en-US" altLang="zh-TW" dirty="0"/>
              <a:t>2 cm</a:t>
            </a:r>
            <a:r>
              <a:rPr lang="zh-TW" altLang="en-US" dirty="0"/>
              <a:t>，質量均為 </a:t>
            </a:r>
            <a:r>
              <a:rPr lang="en-US" altLang="zh-TW" dirty="0"/>
              <a:t>10 g</a:t>
            </a:r>
            <a:r>
              <a:rPr lang="zh-TW" altLang="en-US" dirty="0"/>
              <a:t>。求質心位置</a:t>
            </a:r>
            <a:r>
              <a:rPr lang="en-US" altLang="zh-TW" dirty="0"/>
              <a:t>(</a:t>
            </a:r>
            <a:r>
              <a:rPr lang="zh-TW" altLang="en-US" dirty="0"/>
              <a:t>以原點為準點</a:t>
            </a:r>
            <a:r>
              <a:rPr lang="en-US" altLang="zh-TW" dirty="0"/>
              <a:t>)</a:t>
            </a:r>
            <a:r>
              <a:rPr lang="zh-TW" altLang="en-US" dirty="0"/>
              <a:t>；</a:t>
            </a:r>
            <a:r>
              <a:rPr lang="en-US" altLang="zh-TW" dirty="0"/>
              <a:t>(b) </a:t>
            </a:r>
            <a:r>
              <a:rPr lang="zh-TW" altLang="en-US" dirty="0"/>
              <a:t>如圖 </a:t>
            </a:r>
            <a:r>
              <a:rPr lang="en-US" altLang="zh-TW" dirty="0" err="1"/>
              <a:t>10.6b</a:t>
            </a:r>
            <a:r>
              <a:rPr lang="zh-TW" altLang="en-US" dirty="0"/>
              <a:t>，重做 </a:t>
            </a:r>
            <a:r>
              <a:rPr lang="en-US" altLang="zh-TW" dirty="0"/>
              <a:t>(a)</a:t>
            </a:r>
            <a:r>
              <a:rPr lang="zh-TW" altLang="en-US" dirty="0"/>
              <a:t>。</a:t>
            </a:r>
          </a:p>
          <a:p>
            <a:endParaRPr lang="zh-TW" altLang="en-US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B9490E66-C953-4493-9A06-587ED87E73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10</a:t>
            </a:r>
            <a:r>
              <a:rPr lang="zh-TW" altLang="en-US"/>
              <a:t>章  質點系</a:t>
            </a:r>
            <a:endParaRPr lang="en-GB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87647AB-7BFA-40A2-9AAC-63BFCFCC1F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13</a:t>
            </a:fld>
            <a:endParaRPr lang="en-GB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D1B8625D-E198-4358-99CD-651A8AE9A5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4088" y="4077072"/>
            <a:ext cx="2794635" cy="2034540"/>
          </a:xfrm>
          <a:prstGeom prst="rect">
            <a:avLst/>
          </a:prstGeom>
        </p:spPr>
      </p:pic>
      <p:sp>
        <p:nvSpPr>
          <p:cNvPr id="7" name="箭號: 有線條的向右箭號 6">
            <a:hlinkClick r:id="rId3" action="ppaction://hlinkfile"/>
            <a:extLst>
              <a:ext uri="{FF2B5EF4-FFF2-40B4-BE49-F238E27FC236}">
                <a16:creationId xmlns:a16="http://schemas.microsoft.com/office/drawing/2014/main" id="{F0D29B84-0B5F-4C4D-AEAD-4AF4F6B0849F}"/>
              </a:ext>
            </a:extLst>
          </p:cNvPr>
          <p:cNvSpPr/>
          <p:nvPr/>
        </p:nvSpPr>
        <p:spPr>
          <a:xfrm>
            <a:off x="827584" y="4365104"/>
            <a:ext cx="792088" cy="648072"/>
          </a:xfrm>
          <a:prstGeom prst="stripedRightArrow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chemeClr val="bg1"/>
                </a:solidFill>
              </a:rPr>
              <a:t>解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44592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5378DE03-9079-45DA-B9F9-FB9CAB1818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10.2</a:t>
            </a:r>
            <a:r>
              <a:rPr lang="zh-TW" altLang="en-US" dirty="0"/>
              <a:t> 連續體的質心</a:t>
            </a:r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21DB7B05-F099-4B3A-8E11-7E1636F7BB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有時候，光是考慮形狀的對稱性仍然不足以找出某一連續體的質心位置。</a:t>
            </a:r>
            <a:endParaRPr lang="en-US" altLang="zh-TW" dirty="0"/>
          </a:p>
          <a:p>
            <a:r>
              <a:rPr lang="zh-TW" altLang="en-US" dirty="0"/>
              <a:t>我們的方法是：先將物體適當地分割成無限多個小元素</a:t>
            </a:r>
            <a:r>
              <a:rPr lang="en-US" altLang="zh-TW" dirty="0"/>
              <a:t>(elements)</a:t>
            </a:r>
            <a:r>
              <a:rPr lang="zh-TW" altLang="en-US" dirty="0"/>
              <a:t>，這種分割方法由物體本身的對稱性決定。</a:t>
            </a:r>
            <a:endParaRPr lang="en-US" altLang="zh-TW" dirty="0"/>
          </a:p>
          <a:p>
            <a:r>
              <a:rPr lang="zh-TW" altLang="en-US" dirty="0"/>
              <a:t>見圖 </a:t>
            </a:r>
            <a:r>
              <a:rPr lang="en-US" altLang="zh-TW" dirty="0"/>
              <a:t>10.7</a:t>
            </a:r>
            <a:r>
              <a:rPr lang="zh-TW" altLang="en-US" dirty="0"/>
              <a:t>，將 </a:t>
            </a:r>
            <a:r>
              <a:rPr lang="en-US" altLang="zh-TW" dirty="0"/>
              <a:t>10.1 </a:t>
            </a:r>
            <a:r>
              <a:rPr lang="zh-TW" altLang="en-US" dirty="0"/>
              <a:t>式中所寫的 </a:t>
            </a:r>
            <a:r>
              <a:rPr lang="en-US" altLang="zh-TW" i="1" dirty="0" err="1"/>
              <a:t>m</a:t>
            </a:r>
            <a:r>
              <a:rPr lang="en-US" altLang="zh-TW" baseline="-25000" dirty="0" err="1"/>
              <a:t>i</a:t>
            </a:r>
            <a:r>
              <a:rPr lang="en-US" altLang="zh-TW" b="1" dirty="0" err="1"/>
              <a:t>r</a:t>
            </a:r>
            <a:r>
              <a:rPr lang="en-US" altLang="zh-TW" baseline="-25000" dirty="0" err="1"/>
              <a:t>i</a:t>
            </a:r>
            <a:r>
              <a:rPr lang="en-US" altLang="zh-TW" dirty="0"/>
              <a:t> </a:t>
            </a:r>
            <a:r>
              <a:rPr lang="zh-TW" altLang="en-US" dirty="0"/>
              <a:t>這個量改用 </a:t>
            </a:r>
            <a:br>
              <a:rPr lang="en-US" altLang="zh-TW" dirty="0"/>
            </a:br>
            <a:r>
              <a:rPr lang="en-US" altLang="zh-TW" b="1" dirty="0"/>
              <a:t>r </a:t>
            </a:r>
            <a:r>
              <a:rPr lang="en-US" altLang="zh-TW" i="1" dirty="0"/>
              <a:t>dm</a:t>
            </a:r>
            <a:r>
              <a:rPr lang="en-US" altLang="zh-TW" dirty="0"/>
              <a:t> </a:t>
            </a:r>
            <a:r>
              <a:rPr lang="zh-TW" altLang="en-US" dirty="0"/>
              <a:t>來代替，則在 </a:t>
            </a:r>
            <a:r>
              <a:rPr lang="en-US" altLang="zh-TW" dirty="0"/>
              <a:t>10.1 </a:t>
            </a:r>
            <a:r>
              <a:rPr lang="zh-TW" altLang="en-US" dirty="0"/>
              <a:t>式中對各離散質點求其和的 </a:t>
            </a:r>
            <a:r>
              <a:rPr lang="en-US" altLang="zh-TW" dirty="0" err="1"/>
              <a:t>Σ</a:t>
            </a:r>
            <a:r>
              <a:rPr lang="en-US" altLang="zh-TW" i="1" dirty="0" err="1"/>
              <a:t>m</a:t>
            </a:r>
            <a:r>
              <a:rPr lang="en-US" altLang="zh-TW" baseline="-25000" dirty="0" err="1"/>
              <a:t>i</a:t>
            </a:r>
            <a:r>
              <a:rPr lang="en-US" altLang="zh-TW" b="1" dirty="0" err="1"/>
              <a:t>r</a:t>
            </a:r>
            <a:r>
              <a:rPr lang="en-US" altLang="zh-TW" baseline="-25000" dirty="0" err="1"/>
              <a:t>i</a:t>
            </a:r>
            <a:r>
              <a:rPr lang="en-US" altLang="zh-TW" baseline="-25000" dirty="0"/>
              <a:t> </a:t>
            </a:r>
            <a:r>
              <a:rPr lang="en-US" altLang="zh-TW" dirty="0"/>
              <a:t>/ </a:t>
            </a:r>
            <a:r>
              <a:rPr lang="en-US" altLang="zh-TW" i="1" dirty="0"/>
              <a:t>M</a:t>
            </a:r>
            <a:r>
              <a:rPr lang="en-US" altLang="zh-TW" dirty="0"/>
              <a:t> </a:t>
            </a:r>
            <a:r>
              <a:rPr lang="zh-TW" altLang="en-US" dirty="0"/>
              <a:t>就變成對連續體整個作積分：</a:t>
            </a:r>
            <a:endParaRPr lang="en-US" altLang="zh-TW" dirty="0"/>
          </a:p>
          <a:p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55445A9F-8772-42C4-9570-7D954A06D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10</a:t>
            </a:r>
            <a:r>
              <a:rPr lang="zh-TW" altLang="en-US"/>
              <a:t>章  質點系</a:t>
            </a:r>
            <a:endParaRPr lang="en-GB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54493C7-8EDE-47EE-B34B-B025D6C21E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14</a:t>
            </a:fld>
            <a:endParaRPr lang="en-GB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52F3FD68-4FE9-4164-B1C0-3F0D5EF44C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2813" y="5373216"/>
            <a:ext cx="5874068" cy="746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1030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3ED8F2A-437C-431A-BB37-30AAEB0F5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10.2</a:t>
            </a:r>
            <a:r>
              <a:rPr lang="zh-TW" altLang="en-US" dirty="0"/>
              <a:t> 連續體的質心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5BBB673-8A14-44F5-A4C6-FA1DF21E57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此式的分量即為：</a:t>
            </a:r>
          </a:p>
          <a:p>
            <a:endParaRPr lang="zh-TW" altLang="en-US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E11EE54F-F653-4FE5-B097-5F80978A53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10</a:t>
            </a:r>
            <a:r>
              <a:rPr lang="zh-TW" altLang="en-US"/>
              <a:t>章  質點系</a:t>
            </a:r>
            <a:endParaRPr lang="en-GB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A1B7143-5A2A-42CD-BB88-05FF65F7F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pPr/>
              <a:t>15</a:t>
            </a:fld>
            <a:endParaRPr lang="en-GB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F33D697-CFA6-48B1-B1F1-0D227BB0EE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1578" y="1916832"/>
            <a:ext cx="6740843" cy="646748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3A4B6061-1AA3-471F-AA14-D2E6839C04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3848" y="2732574"/>
            <a:ext cx="2954655" cy="3720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6547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91FCCE-501A-47AD-9368-54A994E76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10.3 </a:t>
            </a:r>
            <a:r>
              <a:rPr lang="zh-TW" altLang="en-US" dirty="0"/>
              <a:t>質心的運動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5E22EDD-D1C7-4CEA-8795-E5079FABB9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若對 </a:t>
            </a:r>
            <a:r>
              <a:rPr lang="en-US" altLang="zh-TW" dirty="0"/>
              <a:t>10.1 </a:t>
            </a:r>
            <a:r>
              <a:rPr lang="zh-TW" altLang="en-US" dirty="0"/>
              <a:t>式取時間的導數，則得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此式可以改寫成另一形式，以突顯質心之重要性：</a:t>
            </a:r>
          </a:p>
          <a:p>
            <a:endParaRPr lang="zh-TW" altLang="en-US" dirty="0"/>
          </a:p>
          <a:p>
            <a:endParaRPr lang="en-US" altLang="zh-TW" dirty="0"/>
          </a:p>
          <a:p>
            <a:r>
              <a:rPr lang="zh-TW" altLang="en-US" b="1" dirty="0">
                <a:solidFill>
                  <a:srgbClr val="0070C0"/>
                </a:solidFill>
              </a:rPr>
              <a:t>一個質點系的總動量 </a:t>
            </a:r>
            <a:r>
              <a:rPr lang="en-US" altLang="zh-TW" b="1" dirty="0">
                <a:solidFill>
                  <a:srgbClr val="0070C0"/>
                </a:solidFill>
              </a:rPr>
              <a:t>P</a:t>
            </a:r>
            <a:r>
              <a:rPr lang="zh-TW" altLang="en-US" b="1" dirty="0">
                <a:solidFill>
                  <a:srgbClr val="0070C0"/>
                </a:solidFill>
              </a:rPr>
              <a:t> </a:t>
            </a:r>
            <a:r>
              <a:rPr lang="en-US" altLang="zh-TW" b="1" dirty="0">
                <a:solidFill>
                  <a:srgbClr val="0070C0"/>
                </a:solidFill>
              </a:rPr>
              <a:t>=</a:t>
            </a:r>
            <a:r>
              <a:rPr lang="zh-TW" altLang="en-US" b="1" dirty="0">
                <a:solidFill>
                  <a:srgbClr val="0070C0"/>
                </a:solidFill>
              </a:rPr>
              <a:t> </a:t>
            </a:r>
            <a:r>
              <a:rPr lang="en-US" altLang="zh-TW" b="1" dirty="0" err="1">
                <a:solidFill>
                  <a:srgbClr val="0070C0"/>
                </a:solidFill>
              </a:rPr>
              <a:t>Σp</a:t>
            </a:r>
            <a:r>
              <a:rPr lang="en-US" altLang="zh-TW" b="1" baseline="-25000" dirty="0" err="1">
                <a:solidFill>
                  <a:srgbClr val="0070C0"/>
                </a:solidFill>
              </a:rPr>
              <a:t>i</a:t>
            </a:r>
            <a:r>
              <a:rPr lang="en-US" altLang="zh-TW" b="1" dirty="0">
                <a:solidFill>
                  <a:srgbClr val="0070C0"/>
                </a:solidFill>
              </a:rPr>
              <a:t> </a:t>
            </a:r>
            <a:r>
              <a:rPr lang="zh-TW" altLang="en-US" b="1" dirty="0">
                <a:solidFill>
                  <a:srgbClr val="0070C0"/>
                </a:solidFill>
              </a:rPr>
              <a:t>會等於某一</a:t>
            </a:r>
            <a:r>
              <a:rPr lang="en-US" altLang="zh-TW" b="1" dirty="0">
                <a:solidFill>
                  <a:srgbClr val="0070C0"/>
                </a:solidFill>
              </a:rPr>
              <a:t>(</a:t>
            </a:r>
            <a:r>
              <a:rPr lang="zh-TW" altLang="en-US" b="1" dirty="0">
                <a:solidFill>
                  <a:srgbClr val="0070C0"/>
                </a:solidFill>
              </a:rPr>
              <a:t>想像的</a:t>
            </a:r>
            <a:r>
              <a:rPr lang="en-US" altLang="zh-TW" b="1" dirty="0">
                <a:solidFill>
                  <a:srgbClr val="0070C0"/>
                </a:solidFill>
              </a:rPr>
              <a:t>)</a:t>
            </a:r>
            <a:r>
              <a:rPr lang="zh-TW" altLang="en-US" b="1" dirty="0">
                <a:solidFill>
                  <a:srgbClr val="0070C0"/>
                </a:solidFill>
              </a:rPr>
              <a:t>單一質點的動量；而該質點的質量 </a:t>
            </a:r>
            <a:r>
              <a:rPr lang="en-US" altLang="zh-TW" b="1" i="1" dirty="0">
                <a:solidFill>
                  <a:srgbClr val="0070C0"/>
                </a:solidFill>
              </a:rPr>
              <a:t>M</a:t>
            </a:r>
            <a:r>
              <a:rPr lang="zh-TW" altLang="en-US" b="1" dirty="0">
                <a:solidFill>
                  <a:srgbClr val="0070C0"/>
                </a:solidFill>
              </a:rPr>
              <a:t> </a:t>
            </a:r>
            <a:r>
              <a:rPr lang="en-US" altLang="zh-TW" b="1" dirty="0">
                <a:solidFill>
                  <a:srgbClr val="0070C0"/>
                </a:solidFill>
              </a:rPr>
              <a:t>=</a:t>
            </a:r>
            <a:r>
              <a:rPr lang="zh-TW" altLang="en-US" b="1" dirty="0">
                <a:solidFill>
                  <a:srgbClr val="0070C0"/>
                </a:solidFill>
              </a:rPr>
              <a:t> </a:t>
            </a:r>
            <a:r>
              <a:rPr lang="en-US" altLang="zh-TW" b="1" dirty="0" err="1">
                <a:solidFill>
                  <a:srgbClr val="0070C0"/>
                </a:solidFill>
              </a:rPr>
              <a:t>Σ</a:t>
            </a:r>
            <a:r>
              <a:rPr lang="en-US" altLang="zh-TW" b="1" i="1" dirty="0" err="1">
                <a:solidFill>
                  <a:srgbClr val="0070C0"/>
                </a:solidFill>
              </a:rPr>
              <a:t>m</a:t>
            </a:r>
            <a:r>
              <a:rPr lang="en-US" altLang="zh-TW" b="1" baseline="-25000" dirty="0" err="1">
                <a:solidFill>
                  <a:srgbClr val="0070C0"/>
                </a:solidFill>
              </a:rPr>
              <a:t>i</a:t>
            </a:r>
            <a:r>
              <a:rPr lang="zh-TW" altLang="en-US" b="1" dirty="0">
                <a:solidFill>
                  <a:srgbClr val="0070C0"/>
                </a:solidFill>
              </a:rPr>
              <a:t>，速度則為質心速度 </a:t>
            </a:r>
            <a:r>
              <a:rPr lang="en-US" altLang="zh-TW" b="1" dirty="0" err="1">
                <a:solidFill>
                  <a:srgbClr val="0070C0"/>
                </a:solidFill>
              </a:rPr>
              <a:t>v</a:t>
            </a:r>
            <a:r>
              <a:rPr lang="en-US" altLang="zh-TW" b="1" baseline="-25000" dirty="0" err="1">
                <a:solidFill>
                  <a:srgbClr val="0070C0"/>
                </a:solidFill>
              </a:rPr>
              <a:t>CM</a:t>
            </a:r>
            <a:r>
              <a:rPr lang="zh-TW" altLang="en-US" b="1" dirty="0">
                <a:solidFill>
                  <a:srgbClr val="0070C0"/>
                </a:solidFill>
              </a:rPr>
              <a:t>。</a:t>
            </a: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D657A01D-DA6C-4B1C-8357-E68127B892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10</a:t>
            </a:r>
            <a:r>
              <a:rPr lang="zh-TW" altLang="en-US"/>
              <a:t>章  質點系</a:t>
            </a:r>
            <a:endParaRPr lang="en-GB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87DDC93-4EC2-4C4F-8AFB-2AC68EB6EF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pPr/>
              <a:t>16</a:t>
            </a:fld>
            <a:endParaRPr lang="en-GB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B795C6EE-E580-41FE-A37A-4520FD26E1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3808" y="1844824"/>
            <a:ext cx="5654040" cy="760095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B6EF0BE2-FE9E-4F69-86E2-C5C5342E4D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6968" y="3394323"/>
            <a:ext cx="7040880" cy="46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076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2E12E88-AE20-4CD6-B23F-AF74641D77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10.3 </a:t>
            </a:r>
            <a:r>
              <a:rPr lang="zh-TW" altLang="en-US"/>
              <a:t>質心的運動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6CC34D4-6A90-4133-A82C-FA192DE527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我們可以得到關於一個質點系的</a:t>
            </a:r>
            <a:r>
              <a:rPr lang="zh-TW" altLang="en-US" b="1" dirty="0">
                <a:solidFill>
                  <a:srgbClr val="C00000"/>
                </a:solidFill>
              </a:rPr>
              <a:t>牛頓第二運動定律</a:t>
            </a:r>
            <a:r>
              <a:rPr lang="en-US" altLang="zh-TW" dirty="0"/>
              <a:t>(Newton' s second law)</a:t>
            </a:r>
            <a:r>
              <a:rPr lang="zh-TW" altLang="en-US" dirty="0"/>
              <a:t>：</a:t>
            </a:r>
            <a:endParaRPr lang="en-US" altLang="zh-TW" dirty="0"/>
          </a:p>
          <a:p>
            <a:endParaRPr lang="en-US" altLang="zh-TW" b="1" dirty="0">
              <a:solidFill>
                <a:srgbClr val="6666FF"/>
              </a:solidFill>
            </a:endParaRPr>
          </a:p>
          <a:p>
            <a:endParaRPr lang="en-US" altLang="zh-TW" b="1" dirty="0">
              <a:solidFill>
                <a:srgbClr val="6666FF"/>
              </a:solidFill>
            </a:endParaRPr>
          </a:p>
          <a:p>
            <a:r>
              <a:rPr lang="zh-TW" altLang="en-US" b="1" dirty="0">
                <a:solidFill>
                  <a:srgbClr val="0070C0"/>
                </a:solidFill>
              </a:rPr>
              <a:t>整個系統的質心被加速得好像全系統只是一個質量 </a:t>
            </a:r>
            <a:r>
              <a:rPr lang="en-US" altLang="zh-TW" b="1" i="1" dirty="0">
                <a:solidFill>
                  <a:srgbClr val="0070C0"/>
                </a:solidFill>
              </a:rPr>
              <a:t>M</a:t>
            </a:r>
            <a:r>
              <a:rPr lang="en-US" altLang="zh-TW" b="1" dirty="0">
                <a:solidFill>
                  <a:srgbClr val="0070C0"/>
                </a:solidFill>
              </a:rPr>
              <a:t> = </a:t>
            </a:r>
            <a:r>
              <a:rPr lang="en-US" altLang="zh-TW" b="1" dirty="0" err="1">
                <a:solidFill>
                  <a:srgbClr val="0070C0"/>
                </a:solidFill>
              </a:rPr>
              <a:t>Σ</a:t>
            </a:r>
            <a:r>
              <a:rPr lang="en-US" altLang="zh-TW" b="1" i="1" dirty="0" err="1">
                <a:solidFill>
                  <a:srgbClr val="0070C0"/>
                </a:solidFill>
              </a:rPr>
              <a:t>m</a:t>
            </a:r>
            <a:r>
              <a:rPr lang="en-US" altLang="zh-TW" b="1" baseline="-25000" dirty="0" err="1">
                <a:solidFill>
                  <a:srgbClr val="0070C0"/>
                </a:solidFill>
              </a:rPr>
              <a:t>i</a:t>
            </a:r>
            <a:r>
              <a:rPr lang="en-US" altLang="zh-TW" b="1" dirty="0">
                <a:solidFill>
                  <a:srgbClr val="0070C0"/>
                </a:solidFill>
              </a:rPr>
              <a:t> </a:t>
            </a:r>
            <a:r>
              <a:rPr lang="zh-TW" altLang="en-US" b="1" dirty="0">
                <a:solidFill>
                  <a:srgbClr val="0070C0"/>
                </a:solidFill>
              </a:rPr>
              <a:t>的點，而淨外力則又是正好施在這個點上。</a:t>
            </a:r>
            <a:endParaRPr lang="en-US" altLang="zh-TW" b="1" dirty="0">
              <a:solidFill>
                <a:srgbClr val="0070C0"/>
              </a:solidFill>
            </a:endParaRPr>
          </a:p>
          <a:p>
            <a:endParaRPr lang="zh-TW" altLang="en-US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8D97AA2A-52C9-4571-A152-FFB0CE5217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10</a:t>
            </a:r>
            <a:r>
              <a:rPr lang="zh-TW" altLang="en-US"/>
              <a:t>章  質點系</a:t>
            </a:r>
            <a:endParaRPr lang="en-GB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B23269B-013F-478E-991A-66828C17C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pPr/>
              <a:t>17</a:t>
            </a:fld>
            <a:endParaRPr lang="en-GB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D77A9200-B514-4536-8BF5-DA79261B0E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1800" y="2636912"/>
            <a:ext cx="5654040" cy="540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4001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466AA33-8F92-4CBD-9330-14D5C053CA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10.3 </a:t>
            </a:r>
            <a:r>
              <a:rPr lang="zh-TW" altLang="en-US" dirty="0"/>
              <a:t>質心的運動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9FAEAEF-CA65-4976-8055-5EDD96F117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TW" altLang="en-US" dirty="0"/>
              <a:t>如果我們還把第二運動定律看成 </a:t>
            </a:r>
            <a:r>
              <a:rPr lang="en-US" altLang="zh-TW" b="1" dirty="0"/>
              <a:t>F</a:t>
            </a:r>
            <a:r>
              <a:rPr lang="en-US" altLang="zh-TW" dirty="0"/>
              <a:t> = </a:t>
            </a:r>
            <a:r>
              <a:rPr lang="en-US" altLang="zh-TW" i="1" dirty="0" err="1"/>
              <a:t>d</a:t>
            </a:r>
            <a:r>
              <a:rPr lang="en-US" altLang="zh-TW" b="1" dirty="0" err="1"/>
              <a:t>p</a:t>
            </a:r>
            <a:r>
              <a:rPr lang="en-US" altLang="zh-TW" dirty="0"/>
              <a:t>/</a:t>
            </a:r>
            <a:r>
              <a:rPr lang="en-US" altLang="zh-TW" i="1" dirty="0"/>
              <a:t>dt</a:t>
            </a:r>
            <a:r>
              <a:rPr lang="en-US" altLang="zh-TW" dirty="0"/>
              <a:t> </a:t>
            </a:r>
            <a:r>
              <a:rPr lang="zh-TW" altLang="en-US" dirty="0"/>
              <a:t>這種形式，則又可以得到：</a:t>
            </a:r>
            <a:endParaRPr lang="en-US" altLang="zh-TW" dirty="0"/>
          </a:p>
          <a:p>
            <a:pPr>
              <a:lnSpc>
                <a:spcPct val="150000"/>
              </a:lnSpc>
            </a:pPr>
            <a:endParaRPr lang="en-US" altLang="zh-TW" dirty="0"/>
          </a:p>
          <a:p>
            <a:pPr>
              <a:lnSpc>
                <a:spcPct val="150000"/>
              </a:lnSpc>
            </a:pPr>
            <a:endParaRPr lang="en-US" altLang="zh-TW" dirty="0"/>
          </a:p>
          <a:p>
            <a:pPr marL="354013" indent="0">
              <a:lnSpc>
                <a:spcPct val="150000"/>
              </a:lnSpc>
              <a:buNone/>
            </a:pPr>
            <a:r>
              <a:rPr lang="zh-TW" altLang="en-US" b="1" dirty="0">
                <a:solidFill>
                  <a:srgbClr val="0070C0"/>
                </a:solidFill>
                <a:latin typeface="標楷體" pitchFamily="65" charset="-120"/>
              </a:rPr>
              <a:t>系統總動量的改變率即等於淨外力。</a:t>
            </a:r>
            <a:endParaRPr lang="en-US" altLang="zh-TW" b="1" dirty="0">
              <a:solidFill>
                <a:srgbClr val="0070C0"/>
              </a:solidFill>
              <a:latin typeface="標楷體" pitchFamily="65" charset="-120"/>
            </a:endParaRPr>
          </a:p>
          <a:p>
            <a:pPr>
              <a:lnSpc>
                <a:spcPct val="150000"/>
              </a:lnSpc>
            </a:pPr>
            <a:endParaRPr lang="zh-TW" altLang="en-US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1BEF2290-38C2-4BD7-A957-4B405D47B9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10</a:t>
            </a:r>
            <a:r>
              <a:rPr lang="zh-TW" altLang="en-US"/>
              <a:t>章  質點系</a:t>
            </a:r>
            <a:endParaRPr lang="en-GB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A8ECEAF-7464-4DC1-91AC-BE1A9702A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pPr/>
              <a:t>18</a:t>
            </a:fld>
            <a:endParaRPr lang="en-GB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8A5CE6E-D4AB-4052-9B42-030C6D987A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5816" y="2924944"/>
            <a:ext cx="5527358" cy="726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5272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BE173CD-DBDF-452B-A94E-4E2AD7E02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10.3 </a:t>
            </a:r>
            <a:r>
              <a:rPr lang="zh-TW" altLang="en-US" dirty="0"/>
              <a:t>質心的運動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300B0E5-9853-47D3-80EA-33F8A453EF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在處理質點系的問題時，我們可以由線動量守恆或由第二運動定律推導出</a:t>
            </a:r>
            <a:r>
              <a:rPr lang="zh-TW" altLang="en-US" b="1" dirty="0">
                <a:solidFill>
                  <a:srgbClr val="C00000"/>
                </a:solidFill>
              </a:rPr>
              <a:t>牛頓第一運動定律</a:t>
            </a:r>
            <a:r>
              <a:rPr lang="en-US" altLang="zh-TW" dirty="0"/>
              <a:t>(Newton' s first law)</a:t>
            </a:r>
            <a:r>
              <a:rPr lang="zh-TW" altLang="en-US" dirty="0"/>
              <a:t>。</a:t>
            </a:r>
            <a:endParaRPr lang="en-US" altLang="zh-TW" dirty="0"/>
          </a:p>
          <a:p>
            <a:r>
              <a:rPr lang="zh-TW" altLang="en-US" dirty="0"/>
              <a:t>由 </a:t>
            </a:r>
            <a:r>
              <a:rPr lang="en-US" altLang="zh-TW" dirty="0"/>
              <a:t>10.6 </a:t>
            </a:r>
            <a:r>
              <a:rPr lang="zh-TW" altLang="en-US" dirty="0"/>
              <a:t>或</a:t>
            </a:r>
            <a:r>
              <a:rPr lang="en-US" altLang="zh-TW" dirty="0"/>
              <a:t>10.7 </a:t>
            </a:r>
            <a:r>
              <a:rPr lang="zh-TW" altLang="en-US" dirty="0"/>
              <a:t>式，我們可以說：</a:t>
            </a:r>
            <a:endParaRPr lang="en-US" altLang="zh-TW" dirty="0"/>
          </a:p>
          <a:p>
            <a:endParaRPr lang="en-US" altLang="zh-TW" dirty="0"/>
          </a:p>
          <a:p>
            <a:pPr>
              <a:buFont typeface="Wingdings 3" pitchFamily="18" charset="2"/>
              <a:buNone/>
            </a:pPr>
            <a:r>
              <a:rPr lang="zh-TW" altLang="en-US" dirty="0">
                <a:solidFill>
                  <a:srgbClr val="0000FF"/>
                </a:solidFill>
                <a:latin typeface="標楷體" pitchFamily="65" charset="-120"/>
              </a:rPr>
              <a:t>  </a:t>
            </a:r>
            <a:endParaRPr lang="en-US" altLang="zh-TW" dirty="0">
              <a:solidFill>
                <a:srgbClr val="0000FF"/>
              </a:solidFill>
              <a:latin typeface="標楷體" pitchFamily="65" charset="-120"/>
            </a:endParaRPr>
          </a:p>
          <a:p>
            <a:pPr>
              <a:buFont typeface="Wingdings 3" pitchFamily="18" charset="2"/>
              <a:buNone/>
            </a:pPr>
            <a:r>
              <a:rPr lang="en-US" altLang="zh-TW" b="1" dirty="0">
                <a:solidFill>
                  <a:srgbClr val="0000FF"/>
                </a:solidFill>
                <a:latin typeface="標楷體" pitchFamily="65" charset="-120"/>
              </a:rPr>
              <a:t>  </a:t>
            </a:r>
            <a:r>
              <a:rPr lang="zh-TW" altLang="en-US" b="1" dirty="0">
                <a:solidFill>
                  <a:srgbClr val="0070C0"/>
                </a:solidFill>
              </a:rPr>
              <a:t>若一質點系所受之淨外力為 </a:t>
            </a:r>
            <a:r>
              <a:rPr lang="en-US" altLang="zh-TW" b="1" dirty="0">
                <a:solidFill>
                  <a:srgbClr val="0070C0"/>
                </a:solidFill>
              </a:rPr>
              <a:t>0</a:t>
            </a:r>
            <a:r>
              <a:rPr lang="zh-TW" altLang="en-US" b="1" dirty="0">
                <a:solidFill>
                  <a:srgbClr val="0070C0"/>
                </a:solidFill>
              </a:rPr>
              <a:t>，則其質心速度保持不變。</a:t>
            </a:r>
            <a:endParaRPr lang="zh-TW" altLang="en-US" dirty="0">
              <a:solidFill>
                <a:srgbClr val="0070C0"/>
              </a:solidFill>
            </a:endParaRP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D6225699-B588-495F-9890-87D5417A3E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10</a:t>
            </a:r>
            <a:r>
              <a:rPr lang="zh-TW" altLang="en-US"/>
              <a:t>章  質點系</a:t>
            </a:r>
            <a:endParaRPr lang="en-GB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EF7D705-EF23-4E8B-829C-11C48996AA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pPr/>
              <a:t>19</a:t>
            </a:fld>
            <a:endParaRPr lang="en-GB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997D7ACA-EB05-49D8-A6B0-39C8FD7251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7744" y="3789040"/>
            <a:ext cx="4173855" cy="46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9446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latin typeface="Times New Roman" panose="02020603050405020304" pitchFamily="18" charset="0"/>
              </a:rPr>
              <a:t>普通物理學</a:t>
            </a:r>
            <a:r>
              <a:rPr lang="en-US" altLang="zh-TW" dirty="0">
                <a:latin typeface="Times New Roman" panose="02020603050405020304" pitchFamily="18" charset="0"/>
              </a:rPr>
              <a:t>(</a:t>
            </a:r>
            <a:r>
              <a:rPr lang="zh-TW" altLang="en-US" dirty="0">
                <a:latin typeface="Times New Roman" panose="02020603050405020304" pitchFamily="18" charset="0"/>
              </a:rPr>
              <a:t>第三版</a:t>
            </a:r>
            <a:r>
              <a:rPr lang="en-US" altLang="zh-TW" dirty="0">
                <a:latin typeface="Times New Roman" panose="02020603050405020304" pitchFamily="18" charset="0"/>
              </a:rPr>
              <a:t>)</a:t>
            </a:r>
            <a:br>
              <a:rPr lang="en-US" altLang="zh-TW" dirty="0">
                <a:latin typeface="Times New Roman" panose="02020603050405020304" pitchFamily="18" charset="0"/>
              </a:rPr>
            </a:br>
            <a:r>
              <a:rPr lang="zh-TW" altLang="en-US" sz="3600" dirty="0">
                <a:latin typeface="Times New Roman" panose="02020603050405020304" pitchFamily="18" charset="0"/>
              </a:rPr>
              <a:t>原著：</a:t>
            </a:r>
            <a:r>
              <a:rPr lang="en-US" altLang="zh-TW" sz="3600" dirty="0">
                <a:latin typeface="Times New Roman" panose="02020603050405020304" pitchFamily="18" charset="0"/>
              </a:rPr>
              <a:t>Harris Benson</a:t>
            </a:r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8195" name="副標題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10000"/>
          </a:bodyPr>
          <a:lstStyle/>
          <a:p>
            <a:pPr marL="1163638" indent="-1163638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TW" altLang="en-US" dirty="0">
                <a:ea typeface="標楷體" panose="03000509000000000000" pitchFamily="65" charset="-120"/>
              </a:rPr>
              <a:t>譯者：蔡政男、林燈河、陳國昭、</a:t>
            </a:r>
            <a:endParaRPr lang="en-US" altLang="zh-TW" dirty="0">
              <a:ea typeface="標楷體" panose="03000509000000000000" pitchFamily="65" charset="-120"/>
            </a:endParaRPr>
          </a:p>
          <a:p>
            <a:pPr marL="1163638" indent="-1163638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TW" altLang="en-US" dirty="0">
                <a:ea typeface="標楷體" panose="03000509000000000000" pitchFamily="65" charset="-120"/>
              </a:rPr>
              <a:t>　　　朱達勇、谷天心、徐植蔚、</a:t>
            </a:r>
            <a:endParaRPr lang="en-US" altLang="zh-TW" dirty="0">
              <a:ea typeface="標楷體" panose="03000509000000000000" pitchFamily="65" charset="-120"/>
            </a:endParaRPr>
          </a:p>
          <a:p>
            <a:pPr marL="1163638" indent="-1163638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TW" altLang="en-US" dirty="0">
                <a:ea typeface="標楷體" panose="03000509000000000000" pitchFamily="65" charset="-120"/>
              </a:rPr>
              <a:t>　　　鄭宜男</a:t>
            </a:r>
          </a:p>
        </p:txBody>
      </p:sp>
    </p:spTree>
    <p:extLst>
      <p:ext uri="{BB962C8B-B14F-4D97-AF65-F5344CB8AC3E}">
        <p14:creationId xmlns:p14="http://schemas.microsoft.com/office/powerpoint/2010/main" val="14187672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EB8C73E-E185-4F73-B702-6E2133D78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10.3 </a:t>
            </a:r>
            <a:r>
              <a:rPr lang="zh-TW" altLang="en-US" dirty="0"/>
              <a:t>質心的運動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8E58F33-FD07-4020-81D3-8B3D10DC58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圖 </a:t>
            </a:r>
            <a:r>
              <a:rPr lang="en-US" altLang="zh-TW" dirty="0"/>
              <a:t>10.8 </a:t>
            </a:r>
            <a:r>
              <a:rPr lang="zh-TW" altLang="en-US" dirty="0"/>
              <a:t>所示者為一活動扳手在無摩擦表面上旋進。儘管扳手上各質點的運動方式相當複雜，但質心速度仍是恆定的。</a:t>
            </a:r>
          </a:p>
          <a:p>
            <a:endParaRPr lang="zh-TW" altLang="en-US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79E89671-00D2-42F2-AFEC-1E62C80B0B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10</a:t>
            </a:r>
            <a:r>
              <a:rPr lang="zh-TW" altLang="en-US"/>
              <a:t>章  質點系</a:t>
            </a:r>
            <a:endParaRPr lang="en-GB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7FFEACE-42B4-417E-BDF4-F8B791F3BA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pPr/>
              <a:t>20</a:t>
            </a:fld>
            <a:endParaRPr lang="en-GB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E2B7766E-A29F-44AD-82FC-5C38B6078C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3068427"/>
            <a:ext cx="7509510" cy="2200275"/>
          </a:xfrm>
          <a:prstGeom prst="rect">
            <a:avLst/>
          </a:prstGeom>
          <a:solidFill>
            <a:schemeClr val="bg1">
              <a:alpha val="90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324576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TW" altLang="en-US" dirty="0"/>
              <a:t>例題 </a:t>
            </a:r>
            <a:r>
              <a:rPr lang="en-US" altLang="zh-TW" dirty="0"/>
              <a:t>10.3</a:t>
            </a:r>
            <a:endParaRPr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Jack </a:t>
            </a:r>
            <a:r>
              <a:rPr lang="zh-TW" altLang="en-US" dirty="0"/>
              <a:t>和 </a:t>
            </a:r>
            <a:r>
              <a:rPr lang="en-US" altLang="zh-TW" dirty="0"/>
              <a:t>Jill </a:t>
            </a:r>
            <a:r>
              <a:rPr lang="zh-TW" altLang="en-US" dirty="0"/>
              <a:t>的質量分別為 </a:t>
            </a:r>
            <a:r>
              <a:rPr lang="en-US" altLang="zh-TW" dirty="0"/>
              <a:t>75 kg </a:t>
            </a:r>
            <a:r>
              <a:rPr lang="zh-TW" altLang="en-US" dirty="0"/>
              <a:t>和 </a:t>
            </a:r>
            <a:r>
              <a:rPr lang="en-US" altLang="zh-TW" dirty="0"/>
              <a:t>60 kg</a:t>
            </a:r>
            <a:r>
              <a:rPr lang="zh-TW" altLang="en-US" dirty="0"/>
              <a:t>，兩人站在無摩擦的冰湖上，相距 </a:t>
            </a:r>
            <a:r>
              <a:rPr lang="en-US" altLang="zh-TW" dirty="0"/>
              <a:t>10 m</a:t>
            </a:r>
            <a:r>
              <a:rPr lang="zh-TW" altLang="en-US" dirty="0"/>
              <a:t>。兩人共同用力拉一條繩子，</a:t>
            </a:r>
            <a:r>
              <a:rPr lang="en-US" altLang="zh-TW" dirty="0"/>
              <a:t>Jill </a:t>
            </a:r>
            <a:r>
              <a:rPr lang="zh-TW" altLang="en-US" dirty="0"/>
              <a:t>以 </a:t>
            </a:r>
            <a:r>
              <a:rPr lang="en-US" altLang="zh-TW" dirty="0"/>
              <a:t>0.3 m/s </a:t>
            </a:r>
            <a:r>
              <a:rPr lang="zh-TW" altLang="en-US" dirty="0"/>
              <a:t>的速率移動，那麼，</a:t>
            </a:r>
            <a:r>
              <a:rPr lang="en-US" altLang="zh-TW" dirty="0"/>
              <a:t>(a) Jack </a:t>
            </a:r>
            <a:r>
              <a:rPr lang="zh-TW" altLang="en-US" dirty="0"/>
              <a:t>的移動速率為何？</a:t>
            </a:r>
            <a:r>
              <a:rPr lang="en-US" altLang="zh-TW" dirty="0"/>
              <a:t>(b) </a:t>
            </a:r>
            <a:r>
              <a:rPr lang="zh-TW" altLang="en-US" dirty="0"/>
              <a:t>兩人相遇的地方距 </a:t>
            </a:r>
            <a:r>
              <a:rPr lang="en-US" altLang="zh-TW" dirty="0"/>
              <a:t>Jack </a:t>
            </a:r>
            <a:r>
              <a:rPr lang="zh-TW" altLang="en-US" dirty="0"/>
              <a:t>的初始位置多遠？</a:t>
            </a:r>
          </a:p>
        </p:txBody>
      </p:sp>
      <p:sp>
        <p:nvSpPr>
          <p:cNvPr id="2" name="頁尾版面配置區 1">
            <a:extLst>
              <a:ext uri="{FF2B5EF4-FFF2-40B4-BE49-F238E27FC236}">
                <a16:creationId xmlns:a16="http://schemas.microsoft.com/office/drawing/2014/main" id="{8E28895F-6420-49CC-B46D-164AE20EF3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10</a:t>
            </a:r>
            <a:r>
              <a:rPr lang="zh-TW" altLang="en-US"/>
              <a:t>章  質點系</a:t>
            </a:r>
            <a:endParaRPr lang="en-GB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D0992DCF-6532-4ED9-9237-934824D902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21</a:t>
            </a:fld>
            <a:endParaRPr lang="en-GB"/>
          </a:p>
        </p:txBody>
      </p:sp>
      <p:sp>
        <p:nvSpPr>
          <p:cNvPr id="6" name="箭號: 有線條的向右箭號 5">
            <a:hlinkClick r:id="rId2" action="ppaction://hlinkfile"/>
            <a:extLst>
              <a:ext uri="{FF2B5EF4-FFF2-40B4-BE49-F238E27FC236}">
                <a16:creationId xmlns:a16="http://schemas.microsoft.com/office/drawing/2014/main" id="{AE138E91-3725-422F-B239-5AE305EC90E3}"/>
              </a:ext>
            </a:extLst>
          </p:cNvPr>
          <p:cNvSpPr/>
          <p:nvPr/>
        </p:nvSpPr>
        <p:spPr>
          <a:xfrm>
            <a:off x="827584" y="4725144"/>
            <a:ext cx="792088" cy="648072"/>
          </a:xfrm>
          <a:prstGeom prst="stripedRightArrow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chemeClr val="bg1"/>
                </a:solidFill>
              </a:rPr>
              <a:t>解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657650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例題 </a:t>
            </a:r>
            <a:r>
              <a:rPr lang="en-US" altLang="zh-TW" dirty="0"/>
              <a:t>10.4</a:t>
            </a:r>
            <a:endParaRPr lang="zh-TW" altLang="en-US" dirty="0"/>
          </a:p>
        </p:txBody>
      </p:sp>
      <p:sp>
        <p:nvSpPr>
          <p:cNvPr id="11" name="文字版面配置區 10">
            <a:extLst>
              <a:ext uri="{FF2B5EF4-FFF2-40B4-BE49-F238E27FC236}">
                <a16:creationId xmlns:a16="http://schemas.microsoft.com/office/drawing/2014/main" id="{BE8D9B69-C295-4639-982C-244BEE8891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有一個人重 </a:t>
            </a:r>
            <a:r>
              <a:rPr lang="en-US" altLang="zh-TW" i="1" dirty="0" err="1"/>
              <a:t>m</a:t>
            </a:r>
            <a:r>
              <a:rPr lang="en-US" altLang="zh-TW" baseline="-25000" dirty="0" err="1"/>
              <a:t>1</a:t>
            </a:r>
            <a:r>
              <a:rPr lang="en-US" altLang="zh-TW" dirty="0"/>
              <a:t> = 60 kg </a:t>
            </a:r>
            <a:r>
              <a:rPr lang="zh-TW" altLang="en-US" dirty="0"/>
              <a:t>站在一艘重 </a:t>
            </a:r>
            <a:r>
              <a:rPr lang="en-US" altLang="zh-TW" i="1" dirty="0" err="1"/>
              <a:t>m</a:t>
            </a:r>
            <a:r>
              <a:rPr lang="en-US" altLang="zh-TW" baseline="-25000" dirty="0" err="1"/>
              <a:t>2</a:t>
            </a:r>
            <a:r>
              <a:rPr lang="en-US" altLang="zh-TW" dirty="0"/>
              <a:t> = 40 kg </a:t>
            </a:r>
            <a:r>
              <a:rPr lang="zh-TW" altLang="en-US" dirty="0"/>
              <a:t>長 </a:t>
            </a:r>
            <a:r>
              <a:rPr lang="en-US" altLang="zh-TW" dirty="0"/>
              <a:t>3 m </a:t>
            </a:r>
            <a:r>
              <a:rPr lang="zh-TW" altLang="en-US" dirty="0"/>
              <a:t>的船上，船可以在水上毫無阻滯地移動，參考圖</a:t>
            </a:r>
            <a:r>
              <a:rPr lang="en-US" altLang="zh-TW" dirty="0" err="1"/>
              <a:t>10.8a</a:t>
            </a:r>
            <a:r>
              <a:rPr lang="zh-TW" altLang="en-US" dirty="0"/>
              <a:t>。若船頭前緣距船塢 </a:t>
            </a:r>
            <a:r>
              <a:rPr lang="en-US" altLang="zh-TW" dirty="0"/>
              <a:t>2 m</a:t>
            </a:r>
            <a:r>
              <a:rPr lang="zh-TW" altLang="en-US" dirty="0"/>
              <a:t>，當此人由船尾走到船頭時，會發生什麼情況？</a:t>
            </a:r>
            <a:r>
              <a:rPr lang="en-US" altLang="zh-TW" dirty="0"/>
              <a:t>(</a:t>
            </a:r>
            <a:r>
              <a:rPr lang="zh-TW" altLang="en-US" dirty="0"/>
              <a:t>設船為一均勻物體</a:t>
            </a:r>
            <a:r>
              <a:rPr lang="en-US" altLang="zh-TW" dirty="0"/>
              <a:t>)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2" name="頁尾版面配置區 1">
            <a:extLst>
              <a:ext uri="{FF2B5EF4-FFF2-40B4-BE49-F238E27FC236}">
                <a16:creationId xmlns:a16="http://schemas.microsoft.com/office/drawing/2014/main" id="{17874076-8DAA-4B26-9684-EB3C596278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10</a:t>
            </a:r>
            <a:r>
              <a:rPr lang="zh-TW" altLang="en-US"/>
              <a:t>章  質點系</a:t>
            </a:r>
            <a:endParaRPr lang="en-GB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51B7EB78-5E8A-4764-B32E-60A06CB9C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pPr/>
              <a:t>22</a:t>
            </a:fld>
            <a:endParaRPr lang="en-GB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4C7E5E72-83AF-41AA-A939-D666390D21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8022" y="4365104"/>
            <a:ext cx="4000500" cy="1971675"/>
          </a:xfrm>
          <a:prstGeom prst="rect">
            <a:avLst/>
          </a:prstGeom>
        </p:spPr>
      </p:pic>
      <p:sp>
        <p:nvSpPr>
          <p:cNvPr id="13" name="箭號: 有線條的向右箭號 12">
            <a:hlinkClick r:id="rId4" action="ppaction://hlinkfile"/>
            <a:extLst>
              <a:ext uri="{FF2B5EF4-FFF2-40B4-BE49-F238E27FC236}">
                <a16:creationId xmlns:a16="http://schemas.microsoft.com/office/drawing/2014/main" id="{4A1CF7EF-CDBE-4A5A-AD4B-B62FCE42E1AC}"/>
              </a:ext>
            </a:extLst>
          </p:cNvPr>
          <p:cNvSpPr/>
          <p:nvPr/>
        </p:nvSpPr>
        <p:spPr>
          <a:xfrm>
            <a:off x="827584" y="4797152"/>
            <a:ext cx="792088" cy="648072"/>
          </a:xfrm>
          <a:prstGeom prst="stripedRightArrow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chemeClr val="bg1"/>
                </a:solidFill>
              </a:rPr>
              <a:t>解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657650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TW" altLang="en-US" dirty="0"/>
              <a:t>例題 </a:t>
            </a:r>
            <a:r>
              <a:rPr lang="en-US" altLang="zh-TW" dirty="0"/>
              <a:t>10.5</a:t>
            </a:r>
            <a:endParaRPr lang="zh-TW" altLang="en-US" dirty="0"/>
          </a:p>
        </p:txBody>
      </p:sp>
      <p:sp>
        <p:nvSpPr>
          <p:cNvPr id="5" name="內容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一個質量 </a:t>
            </a:r>
            <a:r>
              <a:rPr lang="en-US" altLang="zh-TW" dirty="0"/>
              <a:t>75 kg </a:t>
            </a:r>
            <a:r>
              <a:rPr lang="zh-TW" altLang="en-US" dirty="0"/>
              <a:t>的人站在質量 </a:t>
            </a:r>
            <a:r>
              <a:rPr lang="en-US" altLang="zh-TW" dirty="0"/>
              <a:t>25 kg</a:t>
            </a:r>
            <a:r>
              <a:rPr lang="zh-TW" altLang="en-US" dirty="0"/>
              <a:t>、長度 </a:t>
            </a:r>
            <a:r>
              <a:rPr lang="en-US" altLang="zh-TW" dirty="0"/>
              <a:t>4 m </a:t>
            </a:r>
            <a:r>
              <a:rPr lang="zh-TW" altLang="en-US" dirty="0"/>
              <a:t>的平台尾端，整個系統以 </a:t>
            </a:r>
            <a:r>
              <a:rPr lang="en-US" altLang="zh-TW" dirty="0"/>
              <a:t>4</a:t>
            </a:r>
            <a:r>
              <a:rPr lang="en-US" altLang="zh-TW" b="1" dirty="0"/>
              <a:t>i</a:t>
            </a:r>
            <a:r>
              <a:rPr lang="en-US" altLang="zh-TW" dirty="0"/>
              <a:t> m/s </a:t>
            </a:r>
            <a:r>
              <a:rPr lang="zh-TW" altLang="en-US" dirty="0"/>
              <a:t>的初速度在無摩擦的平面上移動。在 </a:t>
            </a:r>
            <a:r>
              <a:rPr lang="en-US" altLang="zh-TW" i="1" dirty="0"/>
              <a:t>t</a:t>
            </a:r>
            <a:r>
              <a:rPr lang="en-US" altLang="zh-TW" dirty="0"/>
              <a:t> = 0 </a:t>
            </a:r>
            <a:r>
              <a:rPr lang="zh-TW" altLang="en-US" dirty="0"/>
              <a:t>時，他開始以 </a:t>
            </a:r>
            <a:r>
              <a:rPr lang="en-US" altLang="zh-TW" dirty="0"/>
              <a:t>2 m/s </a:t>
            </a:r>
            <a:r>
              <a:rPr lang="zh-TW" altLang="en-US" dirty="0"/>
              <a:t>的相對速度走向平台前端並停下。在他走動的這段時間裡，求：</a:t>
            </a:r>
            <a:r>
              <a:rPr lang="en-US" altLang="zh-TW" dirty="0"/>
              <a:t>(a) </a:t>
            </a:r>
            <a:r>
              <a:rPr lang="zh-TW" altLang="en-US" dirty="0"/>
              <a:t>平台；</a:t>
            </a:r>
            <a:r>
              <a:rPr lang="en-US" altLang="zh-TW" dirty="0"/>
              <a:t>(b) </a:t>
            </a:r>
            <a:r>
              <a:rPr lang="zh-TW" altLang="en-US" dirty="0"/>
              <a:t>人；</a:t>
            </a:r>
            <a:r>
              <a:rPr lang="en-US" altLang="zh-TW" dirty="0"/>
              <a:t>(c) </a:t>
            </a:r>
            <a:r>
              <a:rPr lang="zh-TW" altLang="en-US" dirty="0"/>
              <a:t>質心的位移大小。</a:t>
            </a:r>
          </a:p>
        </p:txBody>
      </p:sp>
      <p:sp>
        <p:nvSpPr>
          <p:cNvPr id="2" name="頁尾版面配置區 1">
            <a:extLst>
              <a:ext uri="{FF2B5EF4-FFF2-40B4-BE49-F238E27FC236}">
                <a16:creationId xmlns:a16="http://schemas.microsoft.com/office/drawing/2014/main" id="{E1CED840-544B-41AF-A81E-64B72E4BE7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10</a:t>
            </a:r>
            <a:r>
              <a:rPr lang="zh-TW" altLang="en-US"/>
              <a:t>章  質點系</a:t>
            </a:r>
            <a:endParaRPr lang="en-GB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A84224B0-E81B-4CAD-A7D7-5C353FB767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23</a:t>
            </a:fld>
            <a:endParaRPr lang="en-GB"/>
          </a:p>
        </p:txBody>
      </p:sp>
      <p:sp>
        <p:nvSpPr>
          <p:cNvPr id="6" name="箭號: 有線條的向右箭號 5">
            <a:hlinkClick r:id="rId2" action="ppaction://hlinkfile"/>
            <a:extLst>
              <a:ext uri="{FF2B5EF4-FFF2-40B4-BE49-F238E27FC236}">
                <a16:creationId xmlns:a16="http://schemas.microsoft.com/office/drawing/2014/main" id="{151DE230-AFBD-47D3-AB01-C5F399DE5105}"/>
              </a:ext>
            </a:extLst>
          </p:cNvPr>
          <p:cNvSpPr/>
          <p:nvPr/>
        </p:nvSpPr>
        <p:spPr>
          <a:xfrm>
            <a:off x="827584" y="4797152"/>
            <a:ext cx="792088" cy="648072"/>
          </a:xfrm>
          <a:prstGeom prst="stripedRightArrow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chemeClr val="bg1"/>
                </a:solidFill>
              </a:rPr>
              <a:t>解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657650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513C9F1-C5C1-44FE-9FE4-3BB23E22F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10.4</a:t>
            </a:r>
            <a:r>
              <a:rPr lang="zh-TW" altLang="en-US" dirty="0"/>
              <a:t> 質點系的動能</a:t>
            </a: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D825AA66-1728-48A0-9445-BBDC5B2F95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10</a:t>
            </a:r>
            <a:r>
              <a:rPr lang="zh-TW" altLang="en-US"/>
              <a:t>章  質點系</a:t>
            </a:r>
            <a:endParaRPr lang="en-GB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7CBEDDD-219B-4063-8411-5358F90A8D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pPr/>
              <a:t>24</a:t>
            </a:fld>
            <a:endParaRPr lang="en-GB"/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107ED704-94B1-42DF-8370-FFA7DD47BD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現在再讓我們討論一下質點系的動能。它可以分為兩部分，一是質心的動能，一是系統內相對於質心的動能。</a:t>
            </a:r>
            <a:endParaRPr lang="en-US" altLang="zh-TW" dirty="0"/>
          </a:p>
          <a:p>
            <a:r>
              <a:rPr lang="zh-TW" altLang="en-US" dirty="0"/>
              <a:t>圖</a:t>
            </a:r>
            <a:r>
              <a:rPr lang="en-US" altLang="zh-TW" dirty="0"/>
              <a:t>10.11 </a:t>
            </a:r>
            <a:r>
              <a:rPr lang="zh-TW" altLang="en-US" dirty="0"/>
              <a:t>裡，第 </a:t>
            </a:r>
            <a:r>
              <a:rPr lang="en-US" altLang="zh-TW" i="1" dirty="0" err="1"/>
              <a:t>i</a:t>
            </a:r>
            <a:r>
              <a:rPr lang="en-US" altLang="zh-TW" dirty="0"/>
              <a:t> </a:t>
            </a:r>
            <a:r>
              <a:rPr lang="zh-TW" altLang="en-US" dirty="0"/>
              <a:t>個質點相對於某定點</a:t>
            </a:r>
            <a:r>
              <a:rPr lang="en-US" altLang="zh-TW" dirty="0"/>
              <a:t>(</a:t>
            </a:r>
            <a:r>
              <a:rPr lang="zh-TW" altLang="en-US" dirty="0"/>
              <a:t>原點</a:t>
            </a:r>
            <a:r>
              <a:rPr lang="en-US" altLang="zh-TW" dirty="0"/>
              <a:t>)</a:t>
            </a:r>
            <a:r>
              <a:rPr lang="en-US" altLang="zh-TW" i="1" dirty="0"/>
              <a:t>O</a:t>
            </a:r>
            <a:r>
              <a:rPr lang="en-US" altLang="zh-TW" dirty="0"/>
              <a:t> </a:t>
            </a:r>
            <a:r>
              <a:rPr lang="zh-TW" altLang="en-US" dirty="0"/>
              <a:t>的位置為 </a:t>
            </a:r>
            <a:r>
              <a:rPr lang="en-US" altLang="zh-TW" b="1" dirty="0" err="1"/>
              <a:t>r</a:t>
            </a:r>
            <a:r>
              <a:rPr lang="en-US" altLang="zh-TW" i="1" baseline="-25000" dirty="0" err="1"/>
              <a:t>i</a:t>
            </a:r>
            <a:r>
              <a:rPr lang="en-US" altLang="zh-TW" dirty="0"/>
              <a:t>  = </a:t>
            </a:r>
            <a:r>
              <a:rPr lang="en-US" altLang="zh-TW" b="1" dirty="0" err="1"/>
              <a:t>r</a:t>
            </a:r>
            <a:r>
              <a:rPr lang="en-US" altLang="zh-TW" baseline="-25000" dirty="0" err="1"/>
              <a:t>CM</a:t>
            </a:r>
            <a:r>
              <a:rPr lang="en-US" altLang="zh-TW" dirty="0"/>
              <a:t>  + </a:t>
            </a:r>
            <a:r>
              <a:rPr lang="en-US" altLang="zh-TW" b="1" dirty="0" err="1"/>
              <a:t>r</a:t>
            </a:r>
            <a:r>
              <a:rPr lang="en-US" altLang="zh-TW" dirty="0" err="1"/>
              <a:t>'</a:t>
            </a:r>
            <a:r>
              <a:rPr lang="en-US" altLang="zh-TW" i="1" baseline="-25000" dirty="0" err="1"/>
              <a:t>i</a:t>
            </a:r>
            <a:r>
              <a:rPr lang="en-US" altLang="zh-TW" baseline="-25000" dirty="0"/>
              <a:t> </a:t>
            </a:r>
            <a:r>
              <a:rPr lang="zh-TW" altLang="en-US" dirty="0"/>
              <a:t>，其中 </a:t>
            </a:r>
            <a:r>
              <a:rPr lang="en-US" altLang="zh-TW" b="1" dirty="0" err="1"/>
              <a:t>r</a:t>
            </a:r>
            <a:r>
              <a:rPr lang="en-US" altLang="zh-TW" baseline="-25000" dirty="0" err="1"/>
              <a:t>CM</a:t>
            </a:r>
            <a:r>
              <a:rPr lang="zh-TW" altLang="en-US" baseline="-25000" dirty="0"/>
              <a:t> </a:t>
            </a:r>
            <a:r>
              <a:rPr lang="zh-TW" altLang="en-US" dirty="0"/>
              <a:t>表質心位置，</a:t>
            </a:r>
            <a:r>
              <a:rPr lang="en-US" altLang="zh-TW" b="1" dirty="0"/>
              <a:t> </a:t>
            </a:r>
            <a:r>
              <a:rPr lang="en-US" altLang="zh-TW" b="1" dirty="0" err="1"/>
              <a:t>r</a:t>
            </a:r>
            <a:r>
              <a:rPr lang="en-US" altLang="zh-TW" dirty="0" err="1"/>
              <a:t>'</a:t>
            </a:r>
            <a:r>
              <a:rPr lang="en-US" altLang="zh-TW" i="1" baseline="-25000" dirty="0" err="1"/>
              <a:t>i</a:t>
            </a:r>
            <a:r>
              <a:rPr lang="zh-TW" altLang="en-US" i="1" baseline="-25000" dirty="0"/>
              <a:t> </a:t>
            </a:r>
            <a:r>
              <a:rPr lang="zh-TW" altLang="en-US" dirty="0"/>
              <a:t>表該質點相對於質心的位置。</a:t>
            </a:r>
            <a:endParaRPr lang="en-US" altLang="zh-TW" dirty="0"/>
          </a:p>
          <a:p>
            <a:r>
              <a:rPr lang="zh-TW" altLang="en-US" dirty="0"/>
              <a:t>系統總動能為</a:t>
            </a:r>
            <a:endParaRPr lang="en-US" altLang="zh-TW" dirty="0"/>
          </a:p>
          <a:p>
            <a:endParaRPr lang="zh-TW" altLang="en-US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3DAE577F-76DE-4F59-AE23-2704A27D0A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1652" y="4941168"/>
            <a:ext cx="5560695" cy="66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6457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FE59E87-56B1-4774-8FEC-E0661897F5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10.4</a:t>
            </a:r>
            <a:r>
              <a:rPr lang="zh-TW" altLang="en-US" dirty="0"/>
              <a:t> 質點系的動能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688F804-EB81-451E-A1D2-95F1410830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由 </a:t>
            </a:r>
            <a:r>
              <a:rPr lang="en-US" altLang="zh-TW" dirty="0"/>
              <a:t>10.4 </a:t>
            </a:r>
            <a:r>
              <a:rPr lang="zh-TW" altLang="en-US" dirty="0"/>
              <a:t>式，可改寫成 </a:t>
            </a:r>
            <a:r>
              <a:rPr lang="en-US" altLang="zh-TW" i="1" dirty="0" err="1"/>
              <a:t>M</a:t>
            </a:r>
            <a:r>
              <a:rPr lang="en-US" altLang="zh-TW" b="1" dirty="0" err="1"/>
              <a:t>v</a:t>
            </a:r>
            <a:r>
              <a:rPr lang="en-US" altLang="zh-TW" dirty="0" err="1"/>
              <a:t>'</a:t>
            </a:r>
            <a:r>
              <a:rPr lang="en-US" altLang="zh-TW" baseline="-25000" dirty="0" err="1"/>
              <a:t>CM</a:t>
            </a:r>
            <a:r>
              <a:rPr lang="zh-TW" altLang="en-US" dirty="0"/>
              <a:t>。顯然，相對於質心的速度應等於 </a:t>
            </a:r>
            <a:r>
              <a:rPr lang="en-US" altLang="zh-TW" dirty="0"/>
              <a:t>0</a:t>
            </a:r>
            <a:r>
              <a:rPr lang="zh-TW" altLang="en-US" dirty="0"/>
              <a:t>，故剩下：</a:t>
            </a:r>
            <a:br>
              <a:rPr lang="en-US" altLang="zh-TW" dirty="0"/>
            </a:br>
            <a:br>
              <a:rPr lang="en-US" altLang="zh-TW" dirty="0"/>
            </a:br>
            <a:r>
              <a:rPr lang="zh-TW" altLang="en-US" dirty="0"/>
              <a:t>其中</a:t>
            </a:r>
            <a:r>
              <a:rPr lang="zh-TW" altLang="en-US" dirty="0">
                <a:solidFill>
                  <a:srgbClr val="0000FF"/>
                </a:solidFill>
                <a:latin typeface="標楷體" pitchFamily="65" charset="-120"/>
              </a:rPr>
              <a:t> </a:t>
            </a:r>
            <a:endParaRPr lang="en-US" altLang="zh-TW" dirty="0">
              <a:solidFill>
                <a:srgbClr val="0000FF"/>
              </a:solidFill>
            </a:endParaRPr>
          </a:p>
          <a:p>
            <a:endParaRPr lang="zh-TW" altLang="en-US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FD776767-F174-409B-A3F9-2E2D657AD6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10</a:t>
            </a:r>
            <a:r>
              <a:rPr lang="zh-TW" altLang="en-US"/>
              <a:t>章  質點系</a:t>
            </a:r>
            <a:endParaRPr lang="en-GB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1B421E4-A9B2-470B-9E7D-DF69607835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pPr/>
              <a:t>25</a:t>
            </a:fld>
            <a:endParaRPr lang="en-GB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2F8B63B9-C8F6-4914-9EFE-013F613903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9872" y="2420888"/>
            <a:ext cx="4713923" cy="48006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5883140E-A95C-4EE5-9297-E6FBC50885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5184" y="2974129"/>
            <a:ext cx="3211830" cy="339471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B951BD78-CD53-4D74-8619-604A5C84B2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7624" y="5373216"/>
            <a:ext cx="3177540" cy="845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4054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1ADBCA-40E3-47AB-87A7-78E961F98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10.4</a:t>
            </a:r>
            <a:r>
              <a:rPr lang="zh-TW" altLang="en-US" dirty="0"/>
              <a:t> 質點系的動能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2FE8C6C-B14E-4246-8669-0FFF30E695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其中</a:t>
            </a:r>
            <a:endParaRPr lang="en-US" altLang="zh-TW" dirty="0"/>
          </a:p>
          <a:p>
            <a:pPr marL="0" indent="0">
              <a:lnSpc>
                <a:spcPts val="3300"/>
              </a:lnSpc>
              <a:buNone/>
            </a:pPr>
            <a:r>
              <a:rPr lang="en-US" altLang="zh-TW" dirty="0"/>
              <a:t>				</a:t>
            </a:r>
            <a:r>
              <a:rPr lang="zh-TW" altLang="en-US" dirty="0"/>
              <a:t>質心相對於</a:t>
            </a:r>
            <a:r>
              <a:rPr lang="en-US" altLang="zh-TW" i="1" dirty="0"/>
              <a:t>O </a:t>
            </a:r>
            <a:r>
              <a:rPr lang="zh-TW" altLang="en-US" dirty="0"/>
              <a:t>點之動能</a:t>
            </a:r>
            <a:endParaRPr lang="en-US" altLang="zh-TW" dirty="0"/>
          </a:p>
          <a:p>
            <a:pPr>
              <a:lnSpc>
                <a:spcPts val="3300"/>
              </a:lnSpc>
            </a:pPr>
            <a:endParaRPr lang="en-US" altLang="zh-TW" sz="2400" dirty="0"/>
          </a:p>
          <a:p>
            <a:pPr marL="0" indent="0">
              <a:lnSpc>
                <a:spcPts val="3300"/>
              </a:lnSpc>
              <a:buNone/>
            </a:pPr>
            <a:r>
              <a:rPr lang="en-US" altLang="zh-TW" dirty="0"/>
              <a:t>				</a:t>
            </a:r>
            <a:r>
              <a:rPr lang="zh-TW" altLang="en-US" dirty="0"/>
              <a:t>各質點相對於質心之動能和</a:t>
            </a:r>
            <a:endParaRPr lang="en-US" altLang="zh-TW" dirty="0"/>
          </a:p>
          <a:p>
            <a:endParaRPr lang="en-US" altLang="zh-TW" dirty="0"/>
          </a:p>
          <a:p>
            <a:pPr>
              <a:buFont typeface="Wingdings 3" pitchFamily="18" charset="2"/>
              <a:buNone/>
            </a:pPr>
            <a:r>
              <a:rPr lang="en-US" altLang="zh-TW" dirty="0"/>
              <a:t>	</a:t>
            </a:r>
            <a:r>
              <a:rPr lang="en-US" altLang="zh-TW" i="1" dirty="0" err="1"/>
              <a:t>K</a:t>
            </a:r>
            <a:r>
              <a:rPr lang="en-US" altLang="zh-TW" baseline="-25000" dirty="0" err="1"/>
              <a:t>rel</a:t>
            </a:r>
            <a:r>
              <a:rPr lang="en-US" altLang="zh-TW" dirty="0"/>
              <a:t> </a:t>
            </a:r>
            <a:r>
              <a:rPr lang="zh-TW" altLang="en-US" dirty="0"/>
              <a:t>這個項可能包含了各質點相對於質心的平移、轉動、或振動動能。</a:t>
            </a:r>
          </a:p>
          <a:p>
            <a:endParaRPr lang="zh-TW" altLang="en-US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34826B5B-FD3B-48A6-841E-9B7737B702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10</a:t>
            </a:r>
            <a:r>
              <a:rPr lang="zh-TW" altLang="en-US"/>
              <a:t>章  質點系</a:t>
            </a:r>
            <a:endParaRPr lang="en-GB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62D3F3D-232C-4589-AE4E-700835D9F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pPr/>
              <a:t>26</a:t>
            </a:fld>
            <a:endParaRPr lang="en-GB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F94631E7-6656-4AA4-80EE-E300B48F3D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720" y="1916832"/>
            <a:ext cx="1926907" cy="1760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8146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FC601408-44C2-4DCB-8C50-AE36C079C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例題 </a:t>
            </a:r>
            <a:r>
              <a:rPr lang="en-US" altLang="zh-TW" dirty="0"/>
              <a:t>10.6</a:t>
            </a:r>
            <a:endParaRPr lang="zh-TW" altLang="en-US" dirty="0"/>
          </a:p>
        </p:txBody>
      </p:sp>
      <p:sp>
        <p:nvSpPr>
          <p:cNvPr id="7" name="文字版面配置區 6">
            <a:extLst>
              <a:ext uri="{FF2B5EF4-FFF2-40B4-BE49-F238E27FC236}">
                <a16:creationId xmlns:a16="http://schemas.microsoft.com/office/drawing/2014/main" id="{2FF2F2A3-9FF6-421A-BEA2-E4786DD8DF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質點 </a:t>
            </a:r>
            <a:r>
              <a:rPr lang="en-US" altLang="zh-TW" i="1" dirty="0" err="1"/>
              <a:t>m</a:t>
            </a:r>
            <a:r>
              <a:rPr lang="en-US" altLang="zh-TW" baseline="-25000" dirty="0" err="1"/>
              <a:t>1</a:t>
            </a:r>
            <a:r>
              <a:rPr lang="en-US" altLang="zh-TW" dirty="0"/>
              <a:t> = 4 kg </a:t>
            </a:r>
            <a:r>
              <a:rPr lang="zh-TW" altLang="en-US" dirty="0"/>
              <a:t>以 </a:t>
            </a:r>
            <a:r>
              <a:rPr lang="en-US" altLang="zh-TW" dirty="0" err="1"/>
              <a:t>5</a:t>
            </a:r>
            <a:r>
              <a:rPr lang="en-US" altLang="zh-TW" b="1" dirty="0" err="1"/>
              <a:t>i</a:t>
            </a:r>
            <a:r>
              <a:rPr lang="en-US" altLang="zh-TW" dirty="0"/>
              <a:t> m/s </a:t>
            </a:r>
            <a:r>
              <a:rPr lang="zh-TW" altLang="en-US" dirty="0"/>
              <a:t>移動，質點 </a:t>
            </a:r>
            <a:r>
              <a:rPr lang="en-US" altLang="zh-TW" i="1" dirty="0" err="1"/>
              <a:t>m</a:t>
            </a:r>
            <a:r>
              <a:rPr lang="en-US" altLang="zh-TW" baseline="-25000" dirty="0" err="1"/>
              <a:t>2</a:t>
            </a:r>
            <a:r>
              <a:rPr lang="en-US" altLang="zh-TW" dirty="0"/>
              <a:t> = 2 kg </a:t>
            </a:r>
            <a:r>
              <a:rPr lang="zh-TW" altLang="en-US" dirty="0"/>
              <a:t>以 </a:t>
            </a:r>
            <a:r>
              <a:rPr lang="en-US" altLang="zh-TW" dirty="0" err="1"/>
              <a:t>2</a:t>
            </a:r>
            <a:r>
              <a:rPr lang="en-US" altLang="zh-TW" b="1" dirty="0" err="1"/>
              <a:t>i</a:t>
            </a:r>
            <a:r>
              <a:rPr lang="en-US" altLang="zh-TW" dirty="0"/>
              <a:t> m/s </a:t>
            </a:r>
            <a:r>
              <a:rPr lang="zh-TW" altLang="en-US" dirty="0"/>
              <a:t>移動，如圖 </a:t>
            </a:r>
            <a:r>
              <a:rPr lang="en-US" altLang="zh-TW" dirty="0" err="1"/>
              <a:t>10.12a</a:t>
            </a:r>
            <a:r>
              <a:rPr lang="zh-TW" altLang="en-US" dirty="0"/>
              <a:t>。求 </a:t>
            </a:r>
            <a:r>
              <a:rPr lang="en-US" altLang="zh-TW" i="1" dirty="0" err="1"/>
              <a:t>K</a:t>
            </a:r>
            <a:r>
              <a:rPr lang="en-US" altLang="zh-TW" baseline="-25000" dirty="0" err="1"/>
              <a:t>CM</a:t>
            </a:r>
            <a:r>
              <a:rPr lang="en-US" altLang="zh-TW" dirty="0"/>
              <a:t> </a:t>
            </a:r>
            <a:r>
              <a:rPr lang="zh-TW" altLang="en-US" dirty="0"/>
              <a:t>及 </a:t>
            </a:r>
            <a:r>
              <a:rPr lang="en-US" altLang="zh-TW" i="1" dirty="0" err="1"/>
              <a:t>K</a:t>
            </a:r>
            <a:r>
              <a:rPr lang="en-US" altLang="zh-TW" baseline="-25000" dirty="0" err="1"/>
              <a:t>rel</a:t>
            </a:r>
            <a:r>
              <a:rPr lang="en-US" altLang="zh-TW" dirty="0"/>
              <a:t> </a:t>
            </a:r>
            <a:r>
              <a:rPr lang="zh-TW" altLang="en-US" dirty="0"/>
              <a:t>。</a:t>
            </a:r>
          </a:p>
          <a:p>
            <a:endParaRPr lang="zh-TW" altLang="en-US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EA8C4A94-E4FE-479D-BF27-E7F9EE3317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10</a:t>
            </a:r>
            <a:r>
              <a:rPr lang="zh-TW" altLang="en-US"/>
              <a:t>章  質點系</a:t>
            </a:r>
            <a:endParaRPr lang="en-GB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83F870C-1A20-4B9F-AC7B-9F7839CE32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pPr/>
              <a:t>27</a:t>
            </a:fld>
            <a:endParaRPr lang="en-GB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75159ED5-7B60-4A08-87E9-A1255971D1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3933056"/>
            <a:ext cx="3720465" cy="1245870"/>
          </a:xfrm>
          <a:prstGeom prst="rect">
            <a:avLst/>
          </a:prstGeom>
        </p:spPr>
      </p:pic>
      <p:sp>
        <p:nvSpPr>
          <p:cNvPr id="10" name="箭號: 有線條的向右箭號 9">
            <a:hlinkClick r:id="rId3" action="ppaction://hlinkfile"/>
            <a:extLst>
              <a:ext uri="{FF2B5EF4-FFF2-40B4-BE49-F238E27FC236}">
                <a16:creationId xmlns:a16="http://schemas.microsoft.com/office/drawing/2014/main" id="{C467F734-F3F8-48BB-A18E-54FEED071F7E}"/>
              </a:ext>
            </a:extLst>
          </p:cNvPr>
          <p:cNvSpPr/>
          <p:nvPr/>
        </p:nvSpPr>
        <p:spPr>
          <a:xfrm>
            <a:off x="827584" y="3501008"/>
            <a:ext cx="792088" cy="648072"/>
          </a:xfrm>
          <a:prstGeom prst="stripedRightArrow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chemeClr val="bg1"/>
                </a:solidFill>
              </a:rPr>
              <a:t>解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552152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文字方塊 4"/>
          <p:cNvSpPr txBox="1">
            <a:spLocks noChangeArrowheads="1"/>
          </p:cNvSpPr>
          <p:nvPr/>
        </p:nvSpPr>
        <p:spPr bwMode="auto">
          <a:xfrm>
            <a:off x="539750" y="6357938"/>
            <a:ext cx="1728788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/>
            <a:r>
              <a:rPr lang="en-US" altLang="zh-TW" sz="1200"/>
              <a:t>121</a:t>
            </a:r>
            <a:endParaRPr lang="zh-TW" altLang="en-US" sz="1200"/>
          </a:p>
        </p:txBody>
      </p:sp>
      <p:sp>
        <p:nvSpPr>
          <p:cNvPr id="4" name="標題 3"/>
          <p:cNvSpPr txBox="1">
            <a:spLocks/>
          </p:cNvSpPr>
          <p:nvPr/>
        </p:nvSpPr>
        <p:spPr>
          <a:xfrm>
            <a:off x="467544" y="188640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1" kern="12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+mj-cs"/>
              </a:defRPr>
            </a:lvl1pPr>
          </a:lstStyle>
          <a:p>
            <a:pPr>
              <a:defRPr/>
            </a:pPr>
            <a:endParaRPr lang="zh-TW" altLang="en-US" dirty="0"/>
          </a:p>
        </p:txBody>
      </p:sp>
      <p:sp>
        <p:nvSpPr>
          <p:cNvPr id="12" name="標題 11">
            <a:extLst>
              <a:ext uri="{FF2B5EF4-FFF2-40B4-BE49-F238E27FC236}">
                <a16:creationId xmlns:a16="http://schemas.microsoft.com/office/drawing/2014/main" id="{5BA9C784-A7E4-49DA-9548-0C0A07FCC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第 </a:t>
            </a:r>
            <a:r>
              <a:rPr lang="en-US" altLang="zh-TW" dirty="0"/>
              <a:t>10 </a:t>
            </a:r>
            <a:r>
              <a:rPr lang="zh-TW" altLang="en-US" dirty="0"/>
              <a:t>章  質點系</a:t>
            </a:r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FAAE0B9D-4509-43AB-B22E-9EDE2B9189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3121" y="1341438"/>
            <a:ext cx="7077758" cy="5014912"/>
          </a:xfrm>
        </p:spPr>
      </p:pic>
      <p:sp>
        <p:nvSpPr>
          <p:cNvPr id="2" name="頁尾版面配置區 1">
            <a:extLst>
              <a:ext uri="{FF2B5EF4-FFF2-40B4-BE49-F238E27FC236}">
                <a16:creationId xmlns:a16="http://schemas.microsoft.com/office/drawing/2014/main" id="{26385191-C64D-4736-B7E6-11D26AE0AF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10</a:t>
            </a:r>
            <a:r>
              <a:rPr lang="zh-TW" altLang="en-US"/>
              <a:t>章  質點系</a:t>
            </a:r>
            <a:endParaRPr lang="en-GB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EE20620C-EC8B-4381-BC9E-1AD361B21B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pPr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47530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21F9E954-A6C2-445A-9356-A5F8327AC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本章要點</a:t>
            </a:r>
          </a:p>
        </p:txBody>
      </p:sp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zh-TW" altLang="en-US" b="1" dirty="0">
                <a:solidFill>
                  <a:srgbClr val="0070C0"/>
                </a:solidFill>
              </a:rPr>
              <a:t>質點系的質心位置。</a:t>
            </a:r>
          </a:p>
          <a:p>
            <a:pPr marL="514350" indent="-514350">
              <a:buFont typeface="+mj-lt"/>
              <a:buAutoNum type="arabicPeriod"/>
            </a:pPr>
            <a:r>
              <a:rPr lang="zh-TW" altLang="en-US" b="1" dirty="0">
                <a:solidFill>
                  <a:srgbClr val="0070C0"/>
                </a:solidFill>
              </a:rPr>
              <a:t>與質點系有關之牛頓第一運動定律：一個孤立系統的質心速度會維持不變。</a:t>
            </a:r>
          </a:p>
          <a:p>
            <a:pPr marL="514350" indent="-514350">
              <a:buFont typeface="+mj-lt"/>
              <a:buAutoNum type="arabicPeriod"/>
            </a:pPr>
            <a:r>
              <a:rPr lang="zh-TW" altLang="en-US" b="1" dirty="0">
                <a:solidFill>
                  <a:srgbClr val="0070C0"/>
                </a:solidFill>
              </a:rPr>
              <a:t>與質點系有關之牛頓第二運動定律：當有外力作用於質心時的情況。</a:t>
            </a:r>
          </a:p>
          <a:p>
            <a:pPr marL="514350" indent="-514350">
              <a:buFont typeface="+mj-lt"/>
              <a:buAutoNum type="arabicPeriod"/>
            </a:pPr>
            <a:r>
              <a:rPr lang="zh-TW" altLang="en-US" b="1" dirty="0">
                <a:solidFill>
                  <a:srgbClr val="0070C0"/>
                </a:solidFill>
              </a:rPr>
              <a:t>系統的動能可分兩部分考慮：一是質心的運動，一是系統各部分相對於質心的運動。</a:t>
            </a:r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32A81FF4-E0D4-4E72-81AE-40A80BC56A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10</a:t>
            </a:r>
            <a:r>
              <a:rPr lang="zh-TW" altLang="en-US"/>
              <a:t>章  質點系</a:t>
            </a:r>
            <a:endParaRPr lang="en-GB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9A3871E-2044-44C4-B9BE-C669A701D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pPr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94776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標題 13">
            <a:extLst>
              <a:ext uri="{FF2B5EF4-FFF2-40B4-BE49-F238E27FC236}">
                <a16:creationId xmlns:a16="http://schemas.microsoft.com/office/drawing/2014/main" id="{946F2738-B334-484F-A9E0-D97B4F0F65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本章內容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b="1" dirty="0"/>
              <a:t>10.1</a:t>
            </a:r>
            <a:r>
              <a:rPr lang="zh-TW" altLang="en-US" b="1" dirty="0"/>
              <a:t>　質心　</a:t>
            </a:r>
            <a:endParaRPr lang="en-US" altLang="zh-TW" b="1" dirty="0"/>
          </a:p>
          <a:p>
            <a:pPr marL="0" indent="0">
              <a:buNone/>
            </a:pPr>
            <a:r>
              <a:rPr lang="en-US" altLang="zh-TW" b="1" dirty="0"/>
              <a:t>10.2</a:t>
            </a:r>
            <a:r>
              <a:rPr lang="zh-TW" altLang="en-US" b="1" dirty="0"/>
              <a:t>　連續體的質心</a:t>
            </a:r>
            <a:endParaRPr lang="en-US" altLang="zh-TW" b="1" dirty="0"/>
          </a:p>
          <a:p>
            <a:pPr marL="0" indent="0">
              <a:buNone/>
            </a:pPr>
            <a:r>
              <a:rPr lang="en-US" altLang="zh-TW" b="1" dirty="0"/>
              <a:t>10.3</a:t>
            </a:r>
            <a:r>
              <a:rPr lang="zh-TW" altLang="en-US" b="1" dirty="0"/>
              <a:t>　質心的運動　</a:t>
            </a:r>
            <a:endParaRPr lang="en-US" altLang="zh-TW" b="1" dirty="0"/>
          </a:p>
          <a:p>
            <a:pPr marL="0" indent="0">
              <a:buNone/>
            </a:pPr>
            <a:r>
              <a:rPr lang="en-US" altLang="zh-TW" b="1" dirty="0"/>
              <a:t>10.4</a:t>
            </a:r>
            <a:r>
              <a:rPr lang="zh-TW" altLang="en-US" b="1" dirty="0"/>
              <a:t>　質點系的動能</a:t>
            </a:r>
          </a:p>
        </p:txBody>
      </p:sp>
      <p:sp>
        <p:nvSpPr>
          <p:cNvPr id="2" name="頁尾版面配置區 1">
            <a:extLst>
              <a:ext uri="{FF2B5EF4-FFF2-40B4-BE49-F238E27FC236}">
                <a16:creationId xmlns:a16="http://schemas.microsoft.com/office/drawing/2014/main" id="{516D3352-8518-413E-8FB7-4F14A59BA2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10</a:t>
            </a:r>
            <a:r>
              <a:rPr lang="zh-TW" altLang="en-US"/>
              <a:t>章  質點系</a:t>
            </a:r>
            <a:endParaRPr lang="en-GB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A8E7AE5-4E5B-49B5-BB23-3272957D7B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pPr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53554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10.1 </a:t>
            </a:r>
            <a:r>
              <a:rPr lang="zh-TW" altLang="en-US" dirty="0"/>
              <a:t>質心</a:t>
            </a:r>
          </a:p>
        </p:txBody>
      </p:sp>
      <p:sp>
        <p:nvSpPr>
          <p:cNvPr id="9" name="內容版面配置區 8">
            <a:extLst>
              <a:ext uri="{FF2B5EF4-FFF2-40B4-BE49-F238E27FC236}">
                <a16:creationId xmlns:a16="http://schemas.microsoft.com/office/drawing/2014/main" id="{2BF7B3BC-75A4-464F-BC5D-F77F7B0D0E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TW" altLang="en-US" dirty="0"/>
              <a:t>質點系，乃是指一群可以被認定為是組合在一起的粒子，它們彼此間可能是互相吸引或連結著的，也可能不是。</a:t>
            </a:r>
          </a:p>
          <a:p>
            <a:pPr>
              <a:lnSpc>
                <a:spcPct val="150000"/>
              </a:lnSpc>
            </a:pPr>
            <a:r>
              <a:rPr lang="zh-TW" altLang="en-US" dirty="0">
                <a:solidFill>
                  <a:srgbClr val="0070C0"/>
                </a:solidFill>
              </a:rPr>
              <a:t>不管該系統內各質點的運動如何複雜，總是可以找到一個幾何點，稱為</a:t>
            </a:r>
            <a:r>
              <a:rPr lang="zh-TW" altLang="en-US" b="1" dirty="0">
                <a:solidFill>
                  <a:srgbClr val="C00000"/>
                </a:solidFill>
              </a:rPr>
              <a:t>質心</a:t>
            </a:r>
            <a:r>
              <a:rPr lang="en-US" altLang="zh-TW" dirty="0">
                <a:solidFill>
                  <a:srgbClr val="0070C0"/>
                </a:solidFill>
              </a:rPr>
              <a:t>(center of mass)CM</a:t>
            </a:r>
            <a:r>
              <a:rPr lang="zh-TW" altLang="en-US" dirty="0">
                <a:solidFill>
                  <a:srgbClr val="0070C0"/>
                </a:solidFill>
              </a:rPr>
              <a:t> </a:t>
            </a:r>
            <a:r>
              <a:rPr lang="zh-TW" altLang="en-US" dirty="0"/>
              <a:t>，它的「平移運動」可以作為整個系統的代表。</a:t>
            </a:r>
            <a:endParaRPr lang="zh-TW" altLang="en-US" dirty="0">
              <a:solidFill>
                <a:srgbClr val="0070C0"/>
              </a:solidFill>
            </a:endParaRPr>
          </a:p>
          <a:p>
            <a:pPr>
              <a:lnSpc>
                <a:spcPct val="150000"/>
              </a:lnSpc>
            </a:pPr>
            <a:endParaRPr lang="zh-TW" altLang="en-US" dirty="0"/>
          </a:p>
          <a:p>
            <a:pPr>
              <a:lnSpc>
                <a:spcPct val="150000"/>
              </a:lnSpc>
            </a:pPr>
            <a:endParaRPr lang="zh-TW" altLang="en-US" dirty="0"/>
          </a:p>
        </p:txBody>
      </p:sp>
      <p:sp>
        <p:nvSpPr>
          <p:cNvPr id="2" name="頁尾版面配置區 1">
            <a:extLst>
              <a:ext uri="{FF2B5EF4-FFF2-40B4-BE49-F238E27FC236}">
                <a16:creationId xmlns:a16="http://schemas.microsoft.com/office/drawing/2014/main" id="{2BAC6156-5E32-478F-A109-440240D3A0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10</a:t>
            </a:r>
            <a:r>
              <a:rPr lang="zh-TW" altLang="en-US"/>
              <a:t>章  質點系</a:t>
            </a:r>
            <a:endParaRPr lang="en-GB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D85EF61C-E321-4001-A88A-3EB00AB1CD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pPr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48257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94EB902-3E34-4286-99A0-BDCD7EEF1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10.1 </a:t>
            </a:r>
            <a:r>
              <a:rPr lang="zh-TW" altLang="en-US" dirty="0"/>
              <a:t>質心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295A2C8-0038-4563-A33F-88E619FA17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兩物體到質心的距離 </a:t>
            </a:r>
            <a:r>
              <a:rPr lang="en-US" altLang="zh-TW" i="1" dirty="0"/>
              <a:t>ℓ</a:t>
            </a:r>
            <a:r>
              <a:rPr lang="en-US" altLang="zh-TW" baseline="-25000" dirty="0"/>
              <a:t>1</a:t>
            </a:r>
            <a:r>
              <a:rPr lang="en-US" altLang="zh-TW" dirty="0"/>
              <a:t> </a:t>
            </a:r>
            <a:r>
              <a:rPr lang="zh-TW" altLang="en-US" dirty="0"/>
              <a:t>和 </a:t>
            </a:r>
            <a:r>
              <a:rPr lang="en-US" altLang="zh-TW" i="1" dirty="0"/>
              <a:t>ℓ</a:t>
            </a:r>
            <a:r>
              <a:rPr lang="en-US" altLang="zh-TW" baseline="-25000" dirty="0"/>
              <a:t>2</a:t>
            </a:r>
            <a:r>
              <a:rPr lang="en-US" altLang="zh-TW" dirty="0"/>
              <a:t> </a:t>
            </a:r>
            <a:r>
              <a:rPr lang="zh-TW" altLang="en-US" dirty="0"/>
              <a:t>會有這樣的關係：</a:t>
            </a:r>
            <a:br>
              <a:rPr lang="en-US" altLang="zh-TW" dirty="0"/>
            </a:br>
            <a:r>
              <a:rPr lang="en-US" altLang="zh-TW" i="1" dirty="0"/>
              <a:t>ℓ</a:t>
            </a:r>
            <a:r>
              <a:rPr lang="en-US" altLang="zh-TW" baseline="-25000" dirty="0"/>
              <a:t>2</a:t>
            </a:r>
            <a:r>
              <a:rPr lang="en-US" altLang="zh-TW" dirty="0"/>
              <a:t> / </a:t>
            </a:r>
            <a:r>
              <a:rPr lang="en-US" altLang="zh-TW" i="1" dirty="0"/>
              <a:t>ℓ</a:t>
            </a:r>
            <a:r>
              <a:rPr lang="en-US" altLang="zh-TW" baseline="-25000" dirty="0"/>
              <a:t>1</a:t>
            </a:r>
            <a:r>
              <a:rPr lang="en-US" altLang="zh-TW" dirty="0"/>
              <a:t> = </a:t>
            </a:r>
            <a:r>
              <a:rPr lang="en-US" altLang="zh-TW" i="1" dirty="0" err="1"/>
              <a:t>m</a:t>
            </a:r>
            <a:r>
              <a:rPr lang="en-US" altLang="zh-TW" baseline="-25000" dirty="0" err="1"/>
              <a:t>1</a:t>
            </a:r>
            <a:r>
              <a:rPr lang="en-US" altLang="zh-TW" dirty="0"/>
              <a:t> / </a:t>
            </a:r>
            <a:r>
              <a:rPr lang="en-US" altLang="zh-TW" i="1" dirty="0" err="1"/>
              <a:t>m</a:t>
            </a:r>
            <a:r>
              <a:rPr lang="en-US" altLang="zh-TW" baseline="-25000" dirty="0" err="1"/>
              <a:t>2</a:t>
            </a:r>
            <a:r>
              <a:rPr lang="en-US" altLang="zh-TW" dirty="0"/>
              <a:t> </a:t>
            </a:r>
            <a:r>
              <a:rPr lang="zh-TW" altLang="en-US" dirty="0"/>
              <a:t>或即：</a:t>
            </a:r>
          </a:p>
          <a:p>
            <a:endParaRPr lang="zh-TW" altLang="en-US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8D495470-E26D-4AFF-95C2-20D636711A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10</a:t>
            </a:r>
            <a:r>
              <a:rPr lang="zh-TW" altLang="en-US"/>
              <a:t>章  質點系</a:t>
            </a:r>
            <a:endParaRPr lang="en-GB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449F738-1C03-46A9-89E2-D2CE2CA4E7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pPr/>
              <a:t>7</a:t>
            </a:fld>
            <a:endParaRPr lang="en-GB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53F9A6ED-9C35-466E-8EF3-1B01FE2FF6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5464" y="2354865"/>
            <a:ext cx="1737360" cy="48006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2A722F59-2E7E-4D57-9DB2-D284739FB3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8656" y="3462015"/>
            <a:ext cx="3213259" cy="2631281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3035DA52-DF5D-4817-892A-9E8AA3616F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7677" y="3252941"/>
            <a:ext cx="1853565" cy="2840355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7C0865B0-6EBE-4467-8EEE-03CA8FBEF1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110" y="4879243"/>
            <a:ext cx="3006090" cy="113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9351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A900650-949F-4366-B38F-905749BD1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10.1 </a:t>
            </a:r>
            <a:r>
              <a:rPr lang="zh-TW" altLang="en-US" dirty="0"/>
              <a:t>質心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11E7A88-7695-42D7-8E84-934356CA51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質心的位置可利用座標系統來表示：在圖 </a:t>
            </a:r>
            <a:r>
              <a:rPr lang="en-US" altLang="zh-TW" dirty="0"/>
              <a:t>10.2 </a:t>
            </a:r>
            <a:r>
              <a:rPr lang="zh-TW" altLang="en-US" dirty="0"/>
              <a:t>中，可以看出 </a:t>
            </a:r>
            <a:r>
              <a:rPr lang="en-US" altLang="zh-TW" i="1" dirty="0"/>
              <a:t>ℓ</a:t>
            </a:r>
            <a:r>
              <a:rPr lang="en-US" altLang="zh-TW" baseline="-25000" dirty="0"/>
              <a:t>1</a:t>
            </a:r>
            <a:r>
              <a:rPr lang="en-US" altLang="zh-TW" dirty="0"/>
              <a:t> = </a:t>
            </a:r>
            <a:r>
              <a:rPr lang="en-US" altLang="zh-TW" i="1" dirty="0" err="1"/>
              <a:t>x</a:t>
            </a:r>
            <a:r>
              <a:rPr lang="en-US" altLang="zh-TW" baseline="-25000" dirty="0" err="1"/>
              <a:t>CM</a:t>
            </a:r>
            <a:r>
              <a:rPr lang="en-US" altLang="zh-TW" dirty="0"/>
              <a:t> </a:t>
            </a:r>
            <a:r>
              <a:rPr lang="zh-TW" altLang="en-US" dirty="0"/>
              <a:t>− </a:t>
            </a:r>
            <a:r>
              <a:rPr lang="en-US" altLang="zh-TW" i="1" dirty="0" err="1"/>
              <a:t>x</a:t>
            </a:r>
            <a:r>
              <a:rPr lang="en-US" altLang="zh-TW" baseline="-25000" dirty="0" err="1"/>
              <a:t>1</a:t>
            </a:r>
            <a:r>
              <a:rPr lang="en-US" altLang="zh-TW" dirty="0"/>
              <a:t> </a:t>
            </a:r>
            <a:r>
              <a:rPr lang="zh-TW" altLang="en-US" dirty="0"/>
              <a:t>而 </a:t>
            </a:r>
            <a:r>
              <a:rPr lang="en-US" altLang="zh-TW" i="1" dirty="0"/>
              <a:t>ℓ</a:t>
            </a:r>
            <a:r>
              <a:rPr lang="en-US" altLang="zh-TW" baseline="-25000" dirty="0"/>
              <a:t>2</a:t>
            </a:r>
            <a:r>
              <a:rPr lang="en-US" altLang="zh-TW" dirty="0"/>
              <a:t> = </a:t>
            </a:r>
            <a:r>
              <a:rPr lang="en-US" altLang="zh-TW" i="1" dirty="0" err="1"/>
              <a:t>x</a:t>
            </a:r>
            <a:r>
              <a:rPr lang="en-US" altLang="zh-TW" baseline="-25000" dirty="0" err="1"/>
              <a:t>2</a:t>
            </a:r>
            <a:r>
              <a:rPr lang="en-US" altLang="zh-TW" dirty="0"/>
              <a:t> </a:t>
            </a:r>
            <a:r>
              <a:rPr lang="zh-TW" altLang="en-US" dirty="0"/>
              <a:t>− </a:t>
            </a:r>
            <a:r>
              <a:rPr lang="en-US" altLang="zh-TW" i="1" dirty="0" err="1"/>
              <a:t>x</a:t>
            </a:r>
            <a:r>
              <a:rPr lang="en-US" altLang="zh-TW" baseline="-25000" dirty="0" err="1"/>
              <a:t>CM</a:t>
            </a:r>
            <a:r>
              <a:rPr lang="zh-TW" altLang="en-US" dirty="0"/>
              <a:t>。將之代入上式，便得到</a:t>
            </a:r>
            <a:endParaRPr lang="en-US" altLang="zh-TW" dirty="0"/>
          </a:p>
          <a:p>
            <a:pPr>
              <a:buFont typeface="Wingdings 3" pitchFamily="18" charset="2"/>
              <a:buNone/>
            </a:pPr>
            <a:endParaRPr lang="en-US" altLang="zh-TW" dirty="0"/>
          </a:p>
          <a:p>
            <a:pPr>
              <a:buFont typeface="Wingdings 3" pitchFamily="18" charset="2"/>
              <a:buNone/>
            </a:pPr>
            <a:r>
              <a:rPr lang="zh-TW" altLang="en-US" dirty="0"/>
              <a:t>    故</a:t>
            </a:r>
          </a:p>
          <a:p>
            <a:endParaRPr lang="zh-TW" altLang="en-US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E960C8BA-CEF9-40D3-9324-B596D52631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10</a:t>
            </a:r>
            <a:r>
              <a:rPr lang="zh-TW" altLang="en-US"/>
              <a:t>章  質點系</a:t>
            </a:r>
            <a:endParaRPr lang="en-GB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F6B27C6-F6B0-4987-8C74-CC5E4AF61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pPr/>
              <a:t>8</a:t>
            </a:fld>
            <a:endParaRPr lang="en-GB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1E268DF9-B578-4C02-8CCB-739F97AAC6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696" y="2832762"/>
            <a:ext cx="3280410" cy="52673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D1198E25-117A-4FF8-8986-84387E4E7E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4655" y="3761871"/>
            <a:ext cx="2346960" cy="713423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4A3C6751-B364-4AEA-9615-11BED617A2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3565" y="3501008"/>
            <a:ext cx="3023235" cy="2554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1618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D5B913-B929-4472-8D3F-C75B8C4012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10.1 </a:t>
            </a:r>
            <a:r>
              <a:rPr lang="zh-TW" altLang="en-US" dirty="0"/>
              <a:t>質心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AB96337-0142-486B-B23B-0AAEC9DB06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有 </a:t>
            </a:r>
            <a:r>
              <a:rPr lang="en-US" altLang="zh-TW" i="1" dirty="0"/>
              <a:t>N</a:t>
            </a:r>
            <a:r>
              <a:rPr lang="en-US" altLang="zh-TW" dirty="0"/>
              <a:t> </a:t>
            </a:r>
            <a:r>
              <a:rPr lang="zh-TW" altLang="en-US" dirty="0"/>
              <a:t>個介質點時，其質心位置</a:t>
            </a:r>
            <a:r>
              <a:rPr lang="en-US" altLang="zh-TW" dirty="0"/>
              <a:t>(</a:t>
            </a:r>
            <a:r>
              <a:rPr lang="zh-TW" altLang="en-US" dirty="0"/>
              <a:t>向量</a:t>
            </a:r>
            <a:r>
              <a:rPr lang="en-US" altLang="zh-TW" dirty="0"/>
              <a:t>)</a:t>
            </a:r>
            <a:r>
              <a:rPr lang="zh-TW" altLang="en-US" dirty="0"/>
              <a:t>為</a:t>
            </a:r>
            <a:br>
              <a:rPr lang="en-US" altLang="zh-TW" dirty="0"/>
            </a:br>
            <a:br>
              <a:rPr lang="en-US" altLang="zh-TW" dirty="0"/>
            </a:br>
            <a:br>
              <a:rPr lang="en-US" altLang="zh-TW" dirty="0"/>
            </a:br>
            <a:r>
              <a:rPr lang="zh-TW" altLang="en-US" dirty="0"/>
              <a:t>故</a:t>
            </a:r>
            <a:br>
              <a:rPr lang="en-US" altLang="zh-TW" dirty="0"/>
            </a:br>
            <a:br>
              <a:rPr lang="en-US" altLang="zh-TW" dirty="0"/>
            </a:br>
            <a:br>
              <a:rPr lang="en-US" altLang="zh-TW" dirty="0"/>
            </a:br>
            <a:r>
              <a:rPr lang="zh-TW" altLang="en-US" dirty="0"/>
              <a:t>式中，</a:t>
            </a:r>
            <a:r>
              <a:rPr lang="en-US" altLang="zh-TW" dirty="0"/>
              <a:t>M = </a:t>
            </a:r>
            <a:r>
              <a:rPr lang="en-US" altLang="zh-TW" dirty="0" err="1"/>
              <a:t>Σ</a:t>
            </a:r>
            <a:r>
              <a:rPr lang="en-US" altLang="zh-TW" i="1" dirty="0" err="1"/>
              <a:t>m</a:t>
            </a:r>
            <a:r>
              <a:rPr lang="en-US" altLang="zh-TW" i="1" baseline="-25000" dirty="0" err="1"/>
              <a:t>i</a:t>
            </a:r>
            <a:r>
              <a:rPr lang="en-US" altLang="zh-TW" i="1" dirty="0"/>
              <a:t> </a:t>
            </a:r>
            <a:r>
              <a:rPr lang="zh-TW" altLang="en-US" dirty="0"/>
              <a:t>表系統總質量。</a:t>
            </a:r>
            <a:r>
              <a:rPr lang="en-US" altLang="zh-TW" dirty="0"/>
              <a:t>10.1 </a:t>
            </a:r>
            <a:r>
              <a:rPr lang="zh-TW" altLang="en-US" dirty="0"/>
              <a:t>式的座標分量可寫為</a:t>
            </a: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BA9346F7-8127-4E55-A268-2C1191E7B7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10</a:t>
            </a:r>
            <a:r>
              <a:rPr lang="zh-TW" altLang="en-US"/>
              <a:t>章  質點系</a:t>
            </a:r>
            <a:endParaRPr lang="en-GB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665BE63-C1F3-415D-8F3A-DA30DC63BF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pPr/>
              <a:t>9</a:t>
            </a:fld>
            <a:endParaRPr lang="en-GB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68366D29-0DD9-480D-BADF-0E188B671D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8398" y="1916832"/>
            <a:ext cx="4287203" cy="77343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0CC46A4F-B0AC-4E17-A1E6-C26EBAF7E1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9505" y="2964017"/>
            <a:ext cx="4720590" cy="653415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F9F78D4E-D5B7-4BA2-85A2-A1F8A9001E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831" y="5182950"/>
            <a:ext cx="8014335" cy="793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229491"/>
      </p:ext>
    </p:extLst>
  </p:cSld>
  <p:clrMapOvr>
    <a:masterClrMapping/>
  </p:clrMapOvr>
</p:sld>
</file>

<file path=ppt/theme/theme1.xml><?xml version="1.0" encoding="utf-8"?>
<a:theme xmlns:a="http://schemas.openxmlformats.org/drawingml/2006/main" name="PHYS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HYS.potx" id="{98E04493-CB15-4BD8-BACC-575DD2A1C759}" vid="{E35F2D3A-49ED-4280-A7AD-151964FEB1BB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PHYS</Template>
  <TotalTime>167</TotalTime>
  <Words>1674</Words>
  <Application>Microsoft Office PowerPoint</Application>
  <PresentationFormat>如螢幕大小 (4:3)</PresentationFormat>
  <Paragraphs>151</Paragraphs>
  <Slides>27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27</vt:i4>
      </vt:variant>
    </vt:vector>
  </HeadingPairs>
  <TitlesOfParts>
    <vt:vector size="34" baseType="lpstr">
      <vt:lpstr>標楷體</vt:lpstr>
      <vt:lpstr>Arial</vt:lpstr>
      <vt:lpstr>Calibri</vt:lpstr>
      <vt:lpstr>Times New Roman</vt:lpstr>
      <vt:lpstr>Wingdings</vt:lpstr>
      <vt:lpstr>Wingdings 3</vt:lpstr>
      <vt:lpstr>PHYS</vt:lpstr>
      <vt:lpstr>PowerPoint 簡報</vt:lpstr>
      <vt:lpstr>普通物理學(第三版) 原著：Harris Benson</vt:lpstr>
      <vt:lpstr>第 10 章  質點系</vt:lpstr>
      <vt:lpstr>本章要點</vt:lpstr>
      <vt:lpstr>本章內容</vt:lpstr>
      <vt:lpstr>10.1 質心</vt:lpstr>
      <vt:lpstr>10.1 質心</vt:lpstr>
      <vt:lpstr>10.1 質心</vt:lpstr>
      <vt:lpstr>10.1 質心</vt:lpstr>
      <vt:lpstr>10.1 質心</vt:lpstr>
      <vt:lpstr>10.1 質心</vt:lpstr>
      <vt:lpstr>例題 10.1</vt:lpstr>
      <vt:lpstr>例題 10.2</vt:lpstr>
      <vt:lpstr>10.2 連續體的質心</vt:lpstr>
      <vt:lpstr>10.2 連續體的質心</vt:lpstr>
      <vt:lpstr>10.3 質心的運動</vt:lpstr>
      <vt:lpstr>10.3 質心的運動</vt:lpstr>
      <vt:lpstr>10.3 質心的運動</vt:lpstr>
      <vt:lpstr>10.3 質心的運動</vt:lpstr>
      <vt:lpstr>10.3 質心的運動</vt:lpstr>
      <vt:lpstr>例題 10.3</vt:lpstr>
      <vt:lpstr>例題 10.4</vt:lpstr>
      <vt:lpstr>例題 10.5</vt:lpstr>
      <vt:lpstr>10.4 質點系的動能</vt:lpstr>
      <vt:lpstr>10.4 質點系的動能</vt:lpstr>
      <vt:lpstr>10.4 質點系的動能</vt:lpstr>
      <vt:lpstr>例題 10.6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普通物理學(第三版) 原著：Harris Benson</dc:title>
  <dc:creator>User</dc:creator>
  <cp:lastModifiedBy>Fenny Lee</cp:lastModifiedBy>
  <cp:revision>53</cp:revision>
  <dcterms:created xsi:type="dcterms:W3CDTF">2020-06-03T05:48:02Z</dcterms:created>
  <dcterms:modified xsi:type="dcterms:W3CDTF">2020-06-09T09:07:37Z</dcterms:modified>
</cp:coreProperties>
</file>